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660" r:id="rId1"/>
  </p:sldMasterIdLst>
  <p:notesMasterIdLst>
    <p:notesMasterId r:id="rId46"/>
  </p:notesMasterIdLst>
  <p:sldIdLst>
    <p:sldId id="257" r:id="rId2"/>
    <p:sldId id="638" r:id="rId3"/>
    <p:sldId id="339" r:id="rId4"/>
    <p:sldId id="344" r:id="rId5"/>
    <p:sldId id="340" r:id="rId6"/>
    <p:sldId id="644" r:id="rId7"/>
    <p:sldId id="362" r:id="rId8"/>
    <p:sldId id="366" r:id="rId9"/>
    <p:sldId id="380" r:id="rId10"/>
    <p:sldId id="642" r:id="rId11"/>
    <p:sldId id="381" r:id="rId12"/>
    <p:sldId id="641" r:id="rId13"/>
    <p:sldId id="643" r:id="rId14"/>
    <p:sldId id="640" r:id="rId15"/>
    <p:sldId id="636" r:id="rId16"/>
    <p:sldId id="637" r:id="rId17"/>
    <p:sldId id="343" r:id="rId18"/>
    <p:sldId id="382" r:id="rId19"/>
    <p:sldId id="372" r:id="rId20"/>
    <p:sldId id="358" r:id="rId21"/>
    <p:sldId id="360" r:id="rId22"/>
    <p:sldId id="364" r:id="rId23"/>
    <p:sldId id="363" r:id="rId24"/>
    <p:sldId id="365" r:id="rId25"/>
    <p:sldId id="635" r:id="rId26"/>
    <p:sldId id="383" r:id="rId27"/>
    <p:sldId id="387" r:id="rId28"/>
    <p:sldId id="386" r:id="rId29"/>
    <p:sldId id="384" r:id="rId30"/>
    <p:sldId id="385" r:id="rId31"/>
    <p:sldId id="357" r:id="rId32"/>
    <p:sldId id="378" r:id="rId33"/>
    <p:sldId id="359" r:id="rId34"/>
    <p:sldId id="375" r:id="rId35"/>
    <p:sldId id="376" r:id="rId36"/>
    <p:sldId id="318" r:id="rId37"/>
    <p:sldId id="319" r:id="rId38"/>
    <p:sldId id="314" r:id="rId39"/>
    <p:sldId id="321" r:id="rId40"/>
    <p:sldId id="322" r:id="rId41"/>
    <p:sldId id="374" r:id="rId42"/>
    <p:sldId id="368" r:id="rId43"/>
    <p:sldId id="370" r:id="rId44"/>
    <p:sldId id="371" r:id="rId45"/>
  </p:sldIdLst>
  <p:sldSz cx="12192000" cy="6858000"/>
  <p:notesSz cx="6792913" cy="99250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23" autoAdjust="0"/>
    <p:restoredTop sz="85492" autoAdjust="0"/>
  </p:normalViewPr>
  <p:slideViewPr>
    <p:cSldViewPr snapToGrid="0">
      <p:cViewPr>
        <p:scale>
          <a:sx n="100" d="100"/>
          <a:sy n="100" d="100"/>
        </p:scale>
        <p:origin x="304" y="688"/>
      </p:cViewPr>
      <p:guideLst/>
    </p:cSldViewPr>
  </p:slideViewPr>
  <p:notesTextViewPr>
    <p:cViewPr>
      <p:scale>
        <a:sx n="1" d="1"/>
        <a:sy n="1" d="1"/>
      </p:scale>
      <p:origin x="0" y="-304"/>
    </p:cViewPr>
  </p:notesTextViewPr>
  <p:sorterViewPr>
    <p:cViewPr>
      <p:scale>
        <a:sx n="80" d="100"/>
        <a:sy n="80" d="100"/>
      </p:scale>
      <p:origin x="0" y="0"/>
    </p:cViewPr>
  </p:sorterViewPr>
  <p:notesViewPr>
    <p:cSldViewPr snapToGrid="0">
      <p:cViewPr varScale="1">
        <p:scale>
          <a:sx n="81" d="100"/>
          <a:sy n="81" d="100"/>
        </p:scale>
        <p:origin x="3894" y="1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g>
</file>

<file path=ppt/media/image4.png>
</file>

<file path=ppt/media/image5.pn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3"/>
            <a:ext cx="2943596" cy="497976"/>
          </a:xfrm>
          <a:prstGeom prst="rect">
            <a:avLst/>
          </a:prstGeom>
        </p:spPr>
        <p:txBody>
          <a:bodyPr vert="horz" lIns="91437" tIns="45719" rIns="91437" bIns="45719" rtlCol="0"/>
          <a:lstStyle>
            <a:lvl1pPr algn="l">
              <a:defRPr sz="1200"/>
            </a:lvl1pPr>
          </a:lstStyle>
          <a:p>
            <a:endParaRPr lang="en-US"/>
          </a:p>
        </p:txBody>
      </p:sp>
      <p:sp>
        <p:nvSpPr>
          <p:cNvPr id="3" name="Date Placeholder 2"/>
          <p:cNvSpPr>
            <a:spLocks noGrp="1"/>
          </p:cNvSpPr>
          <p:nvPr>
            <p:ph type="dt" idx="1"/>
          </p:nvPr>
        </p:nvSpPr>
        <p:spPr>
          <a:xfrm>
            <a:off x="3847746" y="3"/>
            <a:ext cx="2943596" cy="497976"/>
          </a:xfrm>
          <a:prstGeom prst="rect">
            <a:avLst/>
          </a:prstGeom>
        </p:spPr>
        <p:txBody>
          <a:bodyPr vert="horz" lIns="91437" tIns="45719" rIns="91437" bIns="45719" rtlCol="0"/>
          <a:lstStyle>
            <a:lvl1pPr algn="r">
              <a:defRPr sz="1200"/>
            </a:lvl1pPr>
          </a:lstStyle>
          <a:p>
            <a:fld id="{CB876A2F-4C37-4FB4-B742-7D64DA39383D}" type="datetimeFigureOut">
              <a:rPr lang="en-US" smtClean="0"/>
              <a:t>9/16/25</a:t>
            </a:fld>
            <a:endParaRPr lang="en-US"/>
          </a:p>
        </p:txBody>
      </p:sp>
      <p:sp>
        <p:nvSpPr>
          <p:cNvPr id="4" name="Slide Image Placeholder 3"/>
          <p:cNvSpPr>
            <a:spLocks noGrp="1" noRot="1" noChangeAspect="1"/>
          </p:cNvSpPr>
          <p:nvPr>
            <p:ph type="sldImg" idx="2"/>
          </p:nvPr>
        </p:nvSpPr>
        <p:spPr>
          <a:xfrm>
            <a:off x="420688" y="1241425"/>
            <a:ext cx="5951537" cy="3348038"/>
          </a:xfrm>
          <a:prstGeom prst="rect">
            <a:avLst/>
          </a:prstGeom>
          <a:noFill/>
          <a:ln w="12700">
            <a:solidFill>
              <a:prstClr val="black"/>
            </a:solidFill>
          </a:ln>
        </p:spPr>
        <p:txBody>
          <a:bodyPr vert="horz" lIns="91437" tIns="45719" rIns="91437" bIns="45719" rtlCol="0" anchor="ctr"/>
          <a:lstStyle/>
          <a:p>
            <a:endParaRPr lang="en-US"/>
          </a:p>
        </p:txBody>
      </p:sp>
      <p:sp>
        <p:nvSpPr>
          <p:cNvPr id="5" name="Notes Placeholder 4"/>
          <p:cNvSpPr>
            <a:spLocks noGrp="1"/>
          </p:cNvSpPr>
          <p:nvPr>
            <p:ph type="body" sz="quarter" idx="3"/>
          </p:nvPr>
        </p:nvSpPr>
        <p:spPr>
          <a:xfrm>
            <a:off x="679292" y="4776430"/>
            <a:ext cx="5434330" cy="3907989"/>
          </a:xfrm>
          <a:prstGeom prst="rect">
            <a:avLst/>
          </a:prstGeom>
        </p:spPr>
        <p:txBody>
          <a:bodyPr vert="horz" lIns="91437" tIns="45719" rIns="91437" bIns="4571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9427077"/>
            <a:ext cx="2943596" cy="497974"/>
          </a:xfrm>
          <a:prstGeom prst="rect">
            <a:avLst/>
          </a:prstGeom>
        </p:spPr>
        <p:txBody>
          <a:bodyPr vert="horz" lIns="91437" tIns="45719" rIns="91437" bIns="45719" rtlCol="0" anchor="b"/>
          <a:lstStyle>
            <a:lvl1pPr algn="l">
              <a:defRPr sz="1200"/>
            </a:lvl1pPr>
          </a:lstStyle>
          <a:p>
            <a:endParaRPr lang="en-US"/>
          </a:p>
        </p:txBody>
      </p:sp>
      <p:sp>
        <p:nvSpPr>
          <p:cNvPr id="7" name="Slide Number Placeholder 6"/>
          <p:cNvSpPr>
            <a:spLocks noGrp="1"/>
          </p:cNvSpPr>
          <p:nvPr>
            <p:ph type="sldNum" sz="quarter" idx="5"/>
          </p:nvPr>
        </p:nvSpPr>
        <p:spPr>
          <a:xfrm>
            <a:off x="3847746" y="9427077"/>
            <a:ext cx="2943596" cy="497974"/>
          </a:xfrm>
          <a:prstGeom prst="rect">
            <a:avLst/>
          </a:prstGeom>
        </p:spPr>
        <p:txBody>
          <a:bodyPr vert="horz" lIns="91437" tIns="45719" rIns="91437" bIns="45719" rtlCol="0" anchor="b"/>
          <a:lstStyle>
            <a:lvl1pPr algn="r">
              <a:defRPr sz="1200"/>
            </a:lvl1pPr>
          </a:lstStyle>
          <a:p>
            <a:fld id="{DDA6A062-E365-4B7E-887F-361B99466E95}" type="slidenum">
              <a:rPr lang="en-US" smtClean="0"/>
              <a:t>‹#›</a:t>
            </a:fld>
            <a:endParaRPr lang="en-US"/>
          </a:p>
        </p:txBody>
      </p:sp>
    </p:spTree>
    <p:extLst>
      <p:ext uri="{BB962C8B-B14F-4D97-AF65-F5344CB8AC3E}">
        <p14:creationId xmlns:p14="http://schemas.microsoft.com/office/powerpoint/2010/main" val="34162595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 altLang="ja-JP" dirty="0"/>
              <a:t>Good afternoon everyone.</a:t>
            </a:r>
          </a:p>
          <a:p>
            <a:r>
              <a:rPr kumimoji="1" lang="en" altLang="ja-JP" dirty="0"/>
              <a:t>Thank you for </a:t>
            </a:r>
            <a:r>
              <a:rPr kumimoji="1" lang="en" altLang="ja-JP" dirty="0" err="1"/>
              <a:t>comming</a:t>
            </a:r>
            <a:r>
              <a:rPr kumimoji="1" lang="en" altLang="ja-JP" dirty="0"/>
              <a:t>.</a:t>
            </a:r>
          </a:p>
          <a:p>
            <a:r>
              <a:rPr kumimoji="1" lang="en" altLang="ja-JP" dirty="0"/>
              <a:t>I'm Tomoyoshi Akiba from Toyohashi University of Technology, Japan.</a:t>
            </a:r>
          </a:p>
          <a:p>
            <a:r>
              <a:rPr kumimoji="1" lang="en" altLang="ja-JP" dirty="0"/>
              <a:t>Today, I'd like to talk about this work.</a:t>
            </a:r>
          </a:p>
          <a:p>
            <a:r>
              <a:rPr kumimoji="1" lang="en" altLang="ja-JP" dirty="0"/>
              <a:t>The title is time series sentiment analysis of YouTube videos in the 2024 Indonesian Presidential Election.</a:t>
            </a:r>
          </a:p>
          <a:p>
            <a:endParaRPr kumimoji="1" lang="en" altLang="ja-JP" dirty="0"/>
          </a:p>
          <a:p>
            <a:r>
              <a:rPr kumimoji="1" lang="en" altLang="ja-JP" dirty="0"/>
              <a:t>This work was mainly conducted by my student, Zaidan Yahya, but he is not able to come this conference, so I'm talking his work.</a:t>
            </a:r>
          </a:p>
          <a:p>
            <a:r>
              <a:rPr kumimoji="1" lang="en" altLang="ja-JP" dirty="0"/>
              <a:t>This work is a joint work with the research group of Comparative Politics, whose members are Prof. Kimura, Mr. Mikiya,, Mr. Mori, Prof. Yoshida, and Prof. Kasuya.</a:t>
            </a:r>
          </a:p>
          <a:p>
            <a:endParaRPr kumimoji="1" lang="en-US" altLang="ja-JP" dirty="0"/>
          </a:p>
          <a:p>
            <a:r>
              <a:rPr kumimoji="1" lang="ja-JP" altLang="en-US"/>
              <a:t>比較政治学</a:t>
            </a:r>
            <a:r>
              <a:rPr kumimoji="1" lang="en-US" altLang="ja-JP" dirty="0"/>
              <a:t>: Comparative Politics</a:t>
            </a:r>
            <a:endParaRPr kumimoji="1" lang="ja-JP" altLang="en-US" dirty="0"/>
          </a:p>
        </p:txBody>
      </p:sp>
      <p:sp>
        <p:nvSpPr>
          <p:cNvPr id="4" name="Slide Number Placeholder 3"/>
          <p:cNvSpPr>
            <a:spLocks noGrp="1"/>
          </p:cNvSpPr>
          <p:nvPr>
            <p:ph type="sldNum" sz="quarter" idx="5"/>
          </p:nvPr>
        </p:nvSpPr>
        <p:spPr/>
        <p:txBody>
          <a:bodyPr/>
          <a:lstStyle/>
          <a:p>
            <a:fld id="{DDA6A062-E365-4B7E-887F-361B99466E95}" type="slidenum">
              <a:rPr lang="en-US" smtClean="0"/>
              <a:t>0</a:t>
            </a:fld>
            <a:endParaRPr lang="en-US"/>
          </a:p>
        </p:txBody>
      </p:sp>
    </p:spTree>
    <p:extLst>
      <p:ext uri="{BB962C8B-B14F-4D97-AF65-F5344CB8AC3E}">
        <p14:creationId xmlns:p14="http://schemas.microsoft.com/office/powerpoint/2010/main" val="7982772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solidFill>
                  <a:sysClr val="windowText" lastClr="000000"/>
                </a:solidFill>
              </a:rPr>
              <a:t>We investigated the change of the total number of posts and the SIS scores during the election period from late November 2023 to early June 2024.</a:t>
            </a:r>
          </a:p>
          <a:p>
            <a:r>
              <a:rPr kumimoji="1" lang="en-US" altLang="ja-JP" dirty="0">
                <a:solidFill>
                  <a:sysClr val="windowText" lastClr="000000"/>
                </a:solidFill>
              </a:rPr>
              <a:t>This figure shows the cumulative number of videos for each presidential candidate.</a:t>
            </a:r>
          </a:p>
          <a:p>
            <a:r>
              <a:rPr kumimoji="1" lang="en-US" altLang="ja-JP" dirty="0">
                <a:solidFill>
                  <a:sysClr val="windowText" lastClr="000000"/>
                </a:solidFill>
              </a:rPr>
              <a:t>The horizontal axis shows the time series during election period.</a:t>
            </a:r>
          </a:p>
          <a:p>
            <a:r>
              <a:rPr kumimoji="1" lang="en-US" altLang="ja-JP" dirty="0">
                <a:solidFill>
                  <a:sysClr val="windowText" lastClr="000000"/>
                </a:solidFill>
              </a:rPr>
              <a:t>You can see two dashed vertical lines. The red line indicates the election date, while the purple line indicates the official result announcement date.</a:t>
            </a:r>
          </a:p>
          <a:p>
            <a:r>
              <a:rPr kumimoji="1" lang="en-US" altLang="ja-JP" dirty="0">
                <a:solidFill>
                  <a:sysClr val="windowText" lastClr="000000"/>
                </a:solidFill>
              </a:rPr>
              <a:t>The vertical axis shows the cumulative number of videos posted for each candidate.</a:t>
            </a:r>
          </a:p>
          <a:p>
            <a:endParaRPr kumimoji="1" lang="en-US" altLang="ja-JP" dirty="0">
              <a:solidFill>
                <a:sysClr val="windowText" lastClr="000000"/>
              </a:solidFill>
            </a:endParaRPr>
          </a:p>
          <a:p>
            <a:r>
              <a:rPr kumimoji="1" lang="en-US" altLang="ja-JP" dirty="0">
                <a:solidFill>
                  <a:sysClr val="windowText" lastClr="000000"/>
                </a:solidFill>
              </a:rPr>
              <a:t>You can see the largest number of posts was about Anis </a:t>
            </a:r>
            <a:r>
              <a:rPr kumimoji="1" lang="en-US" altLang="ja-JP" dirty="0" err="1">
                <a:solidFill>
                  <a:sysClr val="windowText" lastClr="000000"/>
                </a:solidFill>
              </a:rPr>
              <a:t>Baswedan</a:t>
            </a:r>
            <a:r>
              <a:rPr kumimoji="1" lang="en-US" altLang="ja-JP" dirty="0">
                <a:solidFill>
                  <a:sysClr val="windowText" lastClr="000000"/>
                </a:solidFill>
              </a:rPr>
              <a:t>.</a:t>
            </a:r>
          </a:p>
          <a:p>
            <a:r>
              <a:rPr kumimoji="1" lang="en-US" altLang="ja-JP" dirty="0">
                <a:solidFill>
                  <a:sysClr val="windowText" lastClr="000000"/>
                </a:solidFill>
              </a:rPr>
              <a:t>The curves of Prabowo </a:t>
            </a:r>
            <a:r>
              <a:rPr kumimoji="1" lang="en-US" altLang="ja-JP" dirty="0" err="1">
                <a:solidFill>
                  <a:sysClr val="windowText" lastClr="000000"/>
                </a:solidFill>
              </a:rPr>
              <a:t>Subianto</a:t>
            </a:r>
            <a:r>
              <a:rPr kumimoji="1" lang="en-US" altLang="ja-JP" dirty="0">
                <a:solidFill>
                  <a:sysClr val="windowText" lastClr="000000"/>
                </a:solidFill>
              </a:rPr>
              <a:t> and </a:t>
            </a:r>
            <a:r>
              <a:rPr kumimoji="1" lang="en-US" altLang="ja-JP" dirty="0" err="1">
                <a:solidFill>
                  <a:sysClr val="windowText" lastClr="000000"/>
                </a:solidFill>
              </a:rPr>
              <a:t>Ganjar</a:t>
            </a:r>
            <a:r>
              <a:rPr kumimoji="1" lang="en-US" altLang="ja-JP" dirty="0">
                <a:solidFill>
                  <a:sysClr val="windowText" lastClr="000000"/>
                </a:solidFill>
              </a:rPr>
              <a:t> </a:t>
            </a:r>
            <a:r>
              <a:rPr kumimoji="1" lang="en-US" altLang="ja-JP" dirty="0" err="1">
                <a:solidFill>
                  <a:sysClr val="windowText" lastClr="000000"/>
                </a:solidFill>
              </a:rPr>
              <a:t>Pranowo</a:t>
            </a:r>
            <a:r>
              <a:rPr kumimoji="1" lang="en-US" altLang="ja-JP" dirty="0">
                <a:solidFill>
                  <a:sysClr val="windowText" lastClr="000000"/>
                </a:solidFill>
              </a:rPr>
              <a:t> are similar, but the posts for Prabowo </a:t>
            </a:r>
            <a:r>
              <a:rPr kumimoji="1" lang="en-US" altLang="ja-JP" dirty="0" err="1">
                <a:solidFill>
                  <a:sysClr val="windowText" lastClr="000000"/>
                </a:solidFill>
              </a:rPr>
              <a:t>Subianto</a:t>
            </a:r>
            <a:r>
              <a:rPr kumimoji="1" lang="en-US" altLang="ja-JP" dirty="0">
                <a:solidFill>
                  <a:sysClr val="windowText" lastClr="000000"/>
                </a:solidFill>
              </a:rPr>
              <a:t> increases after the election date.</a:t>
            </a:r>
          </a:p>
          <a:p>
            <a:endParaRPr kumimoji="1" lang="en-US" altLang="ja-JP" dirty="0">
              <a:solidFill>
                <a:sysClr val="windowText" lastClr="000000"/>
              </a:solidFill>
            </a:endParaRPr>
          </a:p>
          <a:p>
            <a:r>
              <a:rPr kumimoji="1" lang="en-US" altLang="ja-JP" dirty="0" err="1">
                <a:solidFill>
                  <a:sysClr val="windowText" lastClr="000000"/>
                </a:solidFill>
              </a:rPr>
              <a:t>Anies</a:t>
            </a:r>
            <a:r>
              <a:rPr kumimoji="1" lang="en-US" altLang="ja-JP" dirty="0">
                <a:solidFill>
                  <a:sysClr val="windowText" lastClr="000000"/>
                </a:solidFill>
              </a:rPr>
              <a:t> </a:t>
            </a:r>
            <a:r>
              <a:rPr kumimoji="1" lang="en-US" altLang="ja-JP" dirty="0" err="1">
                <a:solidFill>
                  <a:sysClr val="windowText" lastClr="000000"/>
                </a:solidFill>
              </a:rPr>
              <a:t>Baswedan</a:t>
            </a:r>
            <a:r>
              <a:rPr kumimoji="1" lang="ja-JP" altLang="en-US">
                <a:solidFill>
                  <a:sysClr val="windowText" lastClr="000000"/>
                </a:solidFill>
              </a:rPr>
              <a:t>　</a:t>
            </a:r>
            <a:r>
              <a:rPr lang="ja-JP" altLang="en-US" b="0" i="0" u="none" strike="noStrike">
                <a:solidFill>
                  <a:srgbClr val="474747"/>
                </a:solidFill>
                <a:effectLst/>
                <a:latin typeface="Arial" panose="020B0604020202020204" pitchFamily="34" charset="0"/>
              </a:rPr>
              <a:t>アニス・バスウェダン</a:t>
            </a:r>
            <a:endParaRPr kumimoji="1" lang="en-US" altLang="ja-JP" dirty="0">
              <a:solidFill>
                <a:sysClr val="windowText" lastClr="000000"/>
              </a:solidFill>
            </a:endParaRPr>
          </a:p>
          <a:p>
            <a:r>
              <a:rPr kumimoji="1" lang="en-US" altLang="ja-JP" dirty="0">
                <a:solidFill>
                  <a:sysClr val="windowText" lastClr="000000"/>
                </a:solidFill>
              </a:rPr>
              <a:t>Prabowo </a:t>
            </a:r>
            <a:r>
              <a:rPr kumimoji="1" lang="en-US" altLang="ja-JP" dirty="0" err="1">
                <a:solidFill>
                  <a:sysClr val="windowText" lastClr="000000"/>
                </a:solidFill>
              </a:rPr>
              <a:t>Subianto</a:t>
            </a:r>
            <a:r>
              <a:rPr kumimoji="1" lang="ja-JP" altLang="en-US">
                <a:solidFill>
                  <a:sysClr val="windowText" lastClr="000000"/>
                </a:solidFill>
              </a:rPr>
              <a:t>　</a:t>
            </a:r>
            <a:r>
              <a:rPr lang="ja-JP" altLang="en-US" b="1" i="0" u="none" strike="noStrike">
                <a:solidFill>
                  <a:srgbClr val="1F1F1F"/>
                </a:solidFill>
                <a:effectLst/>
                <a:latin typeface="Arial" panose="020B0604020202020204" pitchFamily="34" charset="0"/>
              </a:rPr>
              <a:t>プラボウォ・スビアント</a:t>
            </a:r>
            <a:endParaRPr kumimoji="1" lang="en-US" altLang="ja-JP" dirty="0">
              <a:solidFill>
                <a:sysClr val="windowText" lastClr="000000"/>
              </a:solidFill>
            </a:endParaRPr>
          </a:p>
          <a:p>
            <a:r>
              <a:rPr kumimoji="1" lang="en-US" altLang="ja-JP" dirty="0" err="1">
                <a:solidFill>
                  <a:sysClr val="windowText" lastClr="000000"/>
                </a:solidFill>
              </a:rPr>
              <a:t>Ganjar</a:t>
            </a:r>
            <a:r>
              <a:rPr kumimoji="1" lang="en-US" altLang="ja-JP" dirty="0">
                <a:solidFill>
                  <a:sysClr val="windowText" lastClr="000000"/>
                </a:solidFill>
              </a:rPr>
              <a:t> </a:t>
            </a:r>
            <a:r>
              <a:rPr kumimoji="1" lang="en-US" altLang="ja-JP" dirty="0" err="1">
                <a:solidFill>
                  <a:sysClr val="windowText" lastClr="000000"/>
                </a:solidFill>
              </a:rPr>
              <a:t>Pranowo</a:t>
            </a:r>
            <a:r>
              <a:rPr kumimoji="1" lang="ja-JP" altLang="en-US">
                <a:solidFill>
                  <a:sysClr val="windowText" lastClr="000000"/>
                </a:solidFill>
              </a:rPr>
              <a:t>　</a:t>
            </a:r>
            <a:r>
              <a:rPr lang="ja-JP" altLang="en-US" b="0" i="0" u="none" strike="noStrike">
                <a:solidFill>
                  <a:srgbClr val="1F1F1F"/>
                </a:solidFill>
                <a:effectLst/>
                <a:latin typeface="Arial" panose="020B0604020202020204" pitchFamily="34" charset="0"/>
              </a:rPr>
              <a:t>ガンジャル・プラノウオ</a:t>
            </a:r>
            <a:endParaRPr kumimoji="1" lang="en-US" altLang="ja-JP" dirty="0">
              <a:solidFill>
                <a:sysClr val="windowText" lastClr="000000"/>
              </a:solidFill>
            </a:endParaRPr>
          </a:p>
          <a:p>
            <a:endParaRPr kumimoji="1" lang="ja-JP" altLang="en-US"/>
          </a:p>
        </p:txBody>
      </p:sp>
      <p:sp>
        <p:nvSpPr>
          <p:cNvPr id="4" name="スライド番号プレースホルダー 3"/>
          <p:cNvSpPr>
            <a:spLocks noGrp="1"/>
          </p:cNvSpPr>
          <p:nvPr>
            <p:ph type="sldNum" sz="quarter" idx="5"/>
          </p:nvPr>
        </p:nvSpPr>
        <p:spPr/>
        <p:txBody>
          <a:bodyPr/>
          <a:lstStyle/>
          <a:p>
            <a:fld id="{DDA6A062-E365-4B7E-887F-361B99466E95}" type="slidenum">
              <a:rPr lang="en-US" smtClean="0"/>
              <a:t>9</a:t>
            </a:fld>
            <a:endParaRPr lang="en-US"/>
          </a:p>
        </p:txBody>
      </p:sp>
    </p:spTree>
    <p:extLst>
      <p:ext uri="{BB962C8B-B14F-4D97-AF65-F5344CB8AC3E}">
        <p14:creationId xmlns:p14="http://schemas.microsoft.com/office/powerpoint/2010/main" val="530178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 altLang="ja-JP" sz="1200" b="0" dirty="0">
                <a:solidFill>
                  <a:srgbClr val="000000"/>
                </a:solidFill>
                <a:latin typeface="HaranoAjiMincho-Regular-Identity-H"/>
              </a:rPr>
              <a:t>This figure shows the change of SIS score based on the cumulative number of videos. Here, the vertical axis indicates the SIS score. This horizontal line indicates the </a:t>
            </a:r>
            <a:r>
              <a:rPr lang="en" altLang="ja-JP" sz="1200" b="0" dirty="0" err="1">
                <a:solidFill>
                  <a:srgbClr val="000000"/>
                </a:solidFill>
                <a:latin typeface="HaranoAjiMincho-Regular-Identity-H"/>
              </a:rPr>
              <a:t>socre</a:t>
            </a:r>
            <a:r>
              <a:rPr lang="en" altLang="ja-JP" sz="1200" b="0" dirty="0">
                <a:solidFill>
                  <a:srgbClr val="000000"/>
                </a:solidFill>
                <a:latin typeface="HaranoAjiMincho-Regular-Identity-H"/>
              </a:rPr>
              <a:t> zero. So, you can see that most of the videos posted during this period are negative.</a:t>
            </a:r>
          </a:p>
          <a:p>
            <a:endParaRPr lang="en" altLang="ja-JP" sz="1200" b="0" dirty="0">
              <a:solidFill>
                <a:srgbClr val="000000"/>
              </a:solidFill>
              <a:latin typeface="HaranoAjiMincho-Regular-Identity-H"/>
            </a:endParaRPr>
          </a:p>
          <a:p>
            <a:r>
              <a:rPr lang="en" altLang="ja-JP" sz="1200" b="0" dirty="0">
                <a:solidFill>
                  <a:srgbClr val="000000"/>
                </a:solidFill>
                <a:latin typeface="HaranoAjiMincho-Regular-Identity-H"/>
              </a:rPr>
              <a:t>However, after the election date, the positive posts for the winning candidate, that is Prabowo </a:t>
            </a:r>
            <a:r>
              <a:rPr lang="en" altLang="ja-JP" sz="1200" b="0" dirty="0" err="1">
                <a:solidFill>
                  <a:srgbClr val="000000"/>
                </a:solidFill>
                <a:latin typeface="HaranoAjiMincho-Regular-Identity-H"/>
              </a:rPr>
              <a:t>Subianto</a:t>
            </a:r>
            <a:r>
              <a:rPr lang="en" altLang="ja-JP" sz="1200" b="0" dirty="0">
                <a:solidFill>
                  <a:srgbClr val="000000"/>
                </a:solidFill>
                <a:latin typeface="HaranoAjiMincho-Regular-Identity-H"/>
              </a:rPr>
              <a:t>, </a:t>
            </a:r>
            <a:r>
              <a:rPr lang="en" altLang="ja-JP" sz="1200" b="0" dirty="0" err="1">
                <a:solidFill>
                  <a:srgbClr val="000000"/>
                </a:solidFill>
                <a:latin typeface="HaranoAjiMincho-Regular-Identity-H"/>
              </a:rPr>
              <a:t>increaced</a:t>
            </a:r>
            <a:r>
              <a:rPr lang="en" altLang="ja-JP" sz="1200" b="0" dirty="0">
                <a:solidFill>
                  <a:srgbClr val="000000"/>
                </a:solidFill>
                <a:latin typeface="HaranoAjiMincho-Regular-Identity-H"/>
              </a:rPr>
              <a:t> and finally after the result announcement date, the score became positive.</a:t>
            </a:r>
          </a:p>
          <a:p>
            <a:endParaRPr lang="en" altLang="ja-JP" sz="1200" b="0" dirty="0">
              <a:solidFill>
                <a:srgbClr val="000000"/>
              </a:solidFill>
              <a:latin typeface="HaranoAjiMincho-Regular-Identity-H"/>
            </a:endParaRPr>
          </a:p>
          <a:p>
            <a:r>
              <a:rPr lang="en" altLang="ja-JP" sz="1200" b="0" dirty="0">
                <a:solidFill>
                  <a:srgbClr val="000000"/>
                </a:solidFill>
                <a:latin typeface="HaranoAjiMincho-Regular-Identity-H"/>
              </a:rPr>
              <a:t>The other interesting trend is that, looking at the green curve, the score for </a:t>
            </a:r>
            <a:r>
              <a:rPr lang="en" altLang="ja-JP" sz="1200" b="0" dirty="0" err="1">
                <a:solidFill>
                  <a:srgbClr val="000000"/>
                </a:solidFill>
                <a:latin typeface="HaranoAjiMincho-Regular-Identity-H"/>
              </a:rPr>
              <a:t>Ganjar</a:t>
            </a:r>
            <a:r>
              <a:rPr lang="en" altLang="ja-JP" sz="1200" b="0" dirty="0">
                <a:solidFill>
                  <a:srgbClr val="000000"/>
                </a:solidFill>
                <a:latin typeface="HaranoAjiMincho-Regular-Identity-H"/>
              </a:rPr>
              <a:t> </a:t>
            </a:r>
            <a:r>
              <a:rPr lang="en" altLang="ja-JP" sz="1200" b="0" dirty="0" err="1">
                <a:solidFill>
                  <a:srgbClr val="000000"/>
                </a:solidFill>
                <a:latin typeface="HaranoAjiMincho-Regular-Identity-H"/>
              </a:rPr>
              <a:t>Pronowo</a:t>
            </a:r>
            <a:r>
              <a:rPr lang="en" altLang="ja-JP" sz="1200" b="0" dirty="0">
                <a:solidFill>
                  <a:srgbClr val="000000"/>
                </a:solidFill>
                <a:latin typeface="HaranoAjiMincho-Regular-Identity-H"/>
              </a:rPr>
              <a:t> was greater than those for the other two candidates before the election date. That means there were many positive posts for </a:t>
            </a:r>
            <a:r>
              <a:rPr lang="en" altLang="ja-JP" sz="1200" b="0" dirty="0" err="1">
                <a:solidFill>
                  <a:srgbClr val="000000"/>
                </a:solidFill>
                <a:latin typeface="HaranoAjiMincho-Regular-Identity-H"/>
              </a:rPr>
              <a:t>Ganjar</a:t>
            </a:r>
            <a:r>
              <a:rPr lang="en" altLang="ja-JP" sz="1200" b="0" dirty="0">
                <a:solidFill>
                  <a:srgbClr val="000000"/>
                </a:solidFill>
                <a:latin typeface="HaranoAjiMincho-Regular-Identity-H"/>
              </a:rPr>
              <a:t> </a:t>
            </a:r>
            <a:r>
              <a:rPr lang="en" altLang="ja-JP" sz="1200" b="0" dirty="0" err="1">
                <a:solidFill>
                  <a:srgbClr val="000000"/>
                </a:solidFill>
                <a:latin typeface="HaranoAjiMincho-Regular-Identity-H"/>
              </a:rPr>
              <a:t>Pronowo</a:t>
            </a:r>
            <a:r>
              <a:rPr lang="en" altLang="ja-JP" sz="1200" b="0" dirty="0">
                <a:solidFill>
                  <a:srgbClr val="000000"/>
                </a:solidFill>
                <a:latin typeface="HaranoAjiMincho-Regular-Identity-H"/>
              </a:rPr>
              <a:t>. However, after the election date, the score decreased, indicating greater negative posts.</a:t>
            </a:r>
          </a:p>
          <a:p>
            <a:endParaRPr lang="en" altLang="ja-JP" sz="1200" b="0">
              <a:solidFill>
                <a:srgbClr val="000000"/>
              </a:solidFill>
              <a:latin typeface="HaranoAjiMincho-Regular-Identity-H"/>
            </a:endParaRPr>
          </a:p>
          <a:p>
            <a:r>
              <a:rPr lang="en" altLang="ja-JP" sz="1200" b="0">
                <a:solidFill>
                  <a:srgbClr val="000000"/>
                </a:solidFill>
                <a:latin typeface="HaranoAjiMincho-Regular-Identity-H"/>
              </a:rPr>
              <a:t>Only </a:t>
            </a:r>
            <a:r>
              <a:rPr lang="en" altLang="ja-JP" sz="1200" b="0" dirty="0">
                <a:solidFill>
                  <a:srgbClr val="000000"/>
                </a:solidFill>
                <a:latin typeface="HaranoAjiMincho-Regular-Identity-H"/>
              </a:rPr>
              <a:t>winning candidates got many positive posts.</a:t>
            </a:r>
          </a:p>
          <a:p>
            <a:endParaRPr lang="en" altLang="ja-JP" sz="1800" b="0" dirty="0">
              <a:solidFill>
                <a:srgbClr val="000000"/>
              </a:solidFill>
              <a:latin typeface="HaranoAjiMincho-Regular-Identity-H"/>
            </a:endParaRPr>
          </a:p>
        </p:txBody>
      </p:sp>
      <p:sp>
        <p:nvSpPr>
          <p:cNvPr id="4" name="Slide Number Placeholder 3"/>
          <p:cNvSpPr>
            <a:spLocks noGrp="1"/>
          </p:cNvSpPr>
          <p:nvPr>
            <p:ph type="sldNum" sz="quarter" idx="5"/>
          </p:nvPr>
        </p:nvSpPr>
        <p:spPr/>
        <p:txBody>
          <a:bodyPr/>
          <a:lstStyle/>
          <a:p>
            <a:fld id="{DDA6A062-E365-4B7E-887F-361B99466E95}" type="slidenum">
              <a:rPr lang="en-US" smtClean="0"/>
              <a:t>10</a:t>
            </a:fld>
            <a:endParaRPr lang="en-US"/>
          </a:p>
        </p:txBody>
      </p:sp>
    </p:spTree>
    <p:extLst>
      <p:ext uri="{BB962C8B-B14F-4D97-AF65-F5344CB8AC3E}">
        <p14:creationId xmlns:p14="http://schemas.microsoft.com/office/powerpoint/2010/main" val="23074430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DA6A062-E365-4B7E-887F-361B99466E95}" type="slidenum">
              <a:rPr lang="en-US" smtClean="0"/>
              <a:t>11</a:t>
            </a:fld>
            <a:endParaRPr lang="en-US"/>
          </a:p>
        </p:txBody>
      </p:sp>
    </p:spTree>
    <p:extLst>
      <p:ext uri="{BB962C8B-B14F-4D97-AF65-F5344CB8AC3E}">
        <p14:creationId xmlns:p14="http://schemas.microsoft.com/office/powerpoint/2010/main" val="884654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DA6A062-E365-4B7E-887F-361B99466E95}" type="slidenum">
              <a:rPr lang="en-US" smtClean="0"/>
              <a:t>12</a:t>
            </a:fld>
            <a:endParaRPr lang="en-US"/>
          </a:p>
        </p:txBody>
      </p:sp>
    </p:spTree>
    <p:extLst>
      <p:ext uri="{BB962C8B-B14F-4D97-AF65-F5344CB8AC3E}">
        <p14:creationId xmlns:p14="http://schemas.microsoft.com/office/powerpoint/2010/main" val="858192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581424-A6F6-7E5F-AA34-8E7B855462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639C6E-83CA-515A-6404-C08A2A4DF35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2624EA-FDEC-A5BA-D178-71D4A021C834}"/>
              </a:ext>
            </a:extLst>
          </p:cNvPr>
          <p:cNvSpPr>
            <a:spLocks noGrp="1"/>
          </p:cNvSpPr>
          <p:nvPr>
            <p:ph type="body" idx="1"/>
          </p:nvPr>
        </p:nvSpPr>
        <p:spPr/>
        <p:txBody>
          <a:bodyPr/>
          <a:lstStyle/>
          <a:p>
            <a:pPr defTabSz="914374">
              <a:defRPr/>
            </a:pPr>
            <a:r>
              <a:rPr lang="ja-JP" altLang="en-US" dirty="0"/>
              <a:t>テスト </a:t>
            </a:r>
            <a:r>
              <a:rPr lang="en-US" altLang="ja-JP" dirty="0"/>
              <a:t>B </a:t>
            </a:r>
            <a:r>
              <a:rPr lang="ja-JP" altLang="en-US" dirty="0"/>
              <a:t>で </a:t>
            </a:r>
            <a:r>
              <a:rPr lang="en-US" altLang="ja-JP" dirty="0"/>
              <a:t>Precision</a:t>
            </a:r>
            <a:r>
              <a:rPr lang="ja-JP" altLang="en-US" dirty="0"/>
              <a:t>と</a:t>
            </a:r>
            <a:r>
              <a:rPr lang="en-US" altLang="ja-JP" dirty="0"/>
              <a:t>Recall </a:t>
            </a:r>
            <a:r>
              <a:rPr lang="ja-JP" altLang="en-US" dirty="0"/>
              <a:t>が低かったため，ニュースを正確に識別するのに苦労している</a:t>
            </a:r>
          </a:p>
          <a:p>
            <a:endParaRPr kumimoji="1" lang="ja-JP" altLang="en-US" dirty="0"/>
          </a:p>
        </p:txBody>
      </p:sp>
      <p:sp>
        <p:nvSpPr>
          <p:cNvPr id="4" name="Slide Number Placeholder 3">
            <a:extLst>
              <a:ext uri="{FF2B5EF4-FFF2-40B4-BE49-F238E27FC236}">
                <a16:creationId xmlns:a16="http://schemas.microsoft.com/office/drawing/2014/main" id="{347BF3CE-BD13-5BF2-1EB2-49A197D1154B}"/>
              </a:ext>
            </a:extLst>
          </p:cNvPr>
          <p:cNvSpPr>
            <a:spLocks noGrp="1"/>
          </p:cNvSpPr>
          <p:nvPr>
            <p:ph type="sldNum" sz="quarter" idx="5"/>
          </p:nvPr>
        </p:nvSpPr>
        <p:spPr/>
        <p:txBody>
          <a:bodyPr/>
          <a:lstStyle/>
          <a:p>
            <a:fld id="{DDA6A062-E365-4B7E-887F-361B99466E95}" type="slidenum">
              <a:rPr lang="en-US" smtClean="0"/>
              <a:t>14</a:t>
            </a:fld>
            <a:endParaRPr lang="en-US"/>
          </a:p>
        </p:txBody>
      </p:sp>
    </p:spTree>
    <p:extLst>
      <p:ext uri="{BB962C8B-B14F-4D97-AF65-F5344CB8AC3E}">
        <p14:creationId xmlns:p14="http://schemas.microsoft.com/office/powerpoint/2010/main" val="714883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389549-BAC5-AF84-7450-7803A852BE3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E6C9CB2-D033-B865-7A14-51419A3443D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CBE9B45-C196-0D48-369A-8005B07EFB31}"/>
              </a:ext>
            </a:extLst>
          </p:cNvPr>
          <p:cNvSpPr>
            <a:spLocks noGrp="1"/>
          </p:cNvSpPr>
          <p:nvPr>
            <p:ph type="body" idx="1"/>
          </p:nvPr>
        </p:nvSpPr>
        <p:spPr/>
        <p:txBody>
          <a:bodyPr/>
          <a:lstStyle/>
          <a:p>
            <a:endParaRPr kumimoji="1" lang="ja-JP" altLang="en-US" dirty="0"/>
          </a:p>
        </p:txBody>
      </p:sp>
      <p:sp>
        <p:nvSpPr>
          <p:cNvPr id="4" name="Slide Number Placeholder 3">
            <a:extLst>
              <a:ext uri="{FF2B5EF4-FFF2-40B4-BE49-F238E27FC236}">
                <a16:creationId xmlns:a16="http://schemas.microsoft.com/office/drawing/2014/main" id="{1AEF0156-2B2A-298A-AC34-8783A618A368}"/>
              </a:ext>
            </a:extLst>
          </p:cNvPr>
          <p:cNvSpPr>
            <a:spLocks noGrp="1"/>
          </p:cNvSpPr>
          <p:nvPr>
            <p:ph type="sldNum" sz="quarter" idx="5"/>
          </p:nvPr>
        </p:nvSpPr>
        <p:spPr/>
        <p:txBody>
          <a:bodyPr/>
          <a:lstStyle/>
          <a:p>
            <a:fld id="{DDA6A062-E365-4B7E-887F-361B99466E95}" type="slidenum">
              <a:rPr lang="en-US" smtClean="0"/>
              <a:t>15</a:t>
            </a:fld>
            <a:endParaRPr lang="en-US"/>
          </a:p>
        </p:txBody>
      </p:sp>
    </p:spTree>
    <p:extLst>
      <p:ext uri="{BB962C8B-B14F-4D97-AF65-F5344CB8AC3E}">
        <p14:creationId xmlns:p14="http://schemas.microsoft.com/office/powerpoint/2010/main" val="149380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23E344-16C0-B03A-A4AF-1F4F3957440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F1B3569-1CB4-8BE5-DE09-B2B0D1DF381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593BB5-E7B2-4CF0-3FE5-89CFF3B45A4B}"/>
              </a:ext>
            </a:extLst>
          </p:cNvPr>
          <p:cNvSpPr>
            <a:spLocks noGrp="1"/>
          </p:cNvSpPr>
          <p:nvPr>
            <p:ph type="body" idx="1"/>
          </p:nvPr>
        </p:nvSpPr>
        <p:spPr/>
        <p:txBody>
          <a:bodyPr/>
          <a:lstStyle/>
          <a:p>
            <a:r>
              <a:rPr kumimoji="1" lang="en-US" altLang="ja-JP" dirty="0"/>
              <a:t>Graph </a:t>
            </a:r>
            <a:endParaRPr kumimoji="1" lang="ja-JP" altLang="en-US" dirty="0"/>
          </a:p>
        </p:txBody>
      </p:sp>
      <p:sp>
        <p:nvSpPr>
          <p:cNvPr id="4" name="Slide Number Placeholder 3">
            <a:extLst>
              <a:ext uri="{FF2B5EF4-FFF2-40B4-BE49-F238E27FC236}">
                <a16:creationId xmlns:a16="http://schemas.microsoft.com/office/drawing/2014/main" id="{43CB3396-1555-F8F2-B63B-AD797F35B093}"/>
              </a:ext>
            </a:extLst>
          </p:cNvPr>
          <p:cNvSpPr>
            <a:spLocks noGrp="1"/>
          </p:cNvSpPr>
          <p:nvPr>
            <p:ph type="sldNum" sz="quarter" idx="5"/>
          </p:nvPr>
        </p:nvSpPr>
        <p:spPr/>
        <p:txBody>
          <a:bodyPr/>
          <a:lstStyle/>
          <a:p>
            <a:fld id="{DDA6A062-E365-4B7E-887F-361B99466E95}" type="slidenum">
              <a:rPr lang="en-US" smtClean="0"/>
              <a:t>17</a:t>
            </a:fld>
            <a:endParaRPr lang="en-US"/>
          </a:p>
        </p:txBody>
      </p:sp>
    </p:spTree>
    <p:extLst>
      <p:ext uri="{BB962C8B-B14F-4D97-AF65-F5344CB8AC3E}">
        <p14:creationId xmlns:p14="http://schemas.microsoft.com/office/powerpoint/2010/main" val="42145622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DA6A062-E365-4B7E-887F-361B99466E95}" type="slidenum">
              <a:rPr lang="en-US" smtClean="0"/>
              <a:t>18</a:t>
            </a:fld>
            <a:endParaRPr lang="en-US"/>
          </a:p>
        </p:txBody>
      </p:sp>
    </p:spTree>
    <p:extLst>
      <p:ext uri="{BB962C8B-B14F-4D97-AF65-F5344CB8AC3E}">
        <p14:creationId xmlns:p14="http://schemas.microsoft.com/office/powerpoint/2010/main" val="4209831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DA6A062-E365-4B7E-887F-361B99466E95}" type="slidenum">
              <a:rPr lang="en-US" smtClean="0"/>
              <a:t>19</a:t>
            </a:fld>
            <a:endParaRPr lang="en-US"/>
          </a:p>
        </p:txBody>
      </p:sp>
    </p:spTree>
    <p:extLst>
      <p:ext uri="{BB962C8B-B14F-4D97-AF65-F5344CB8AC3E}">
        <p14:creationId xmlns:p14="http://schemas.microsoft.com/office/powerpoint/2010/main" val="324758234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14374">
              <a:defRPr/>
            </a:pPr>
            <a:r>
              <a:rPr lang="ja-JP" altLang="en-US" dirty="0"/>
              <a:t>テスト </a:t>
            </a:r>
            <a:r>
              <a:rPr lang="en-US" altLang="ja-JP" dirty="0"/>
              <a:t>B </a:t>
            </a:r>
            <a:r>
              <a:rPr lang="ja-JP" altLang="en-US" dirty="0"/>
              <a:t>で </a:t>
            </a:r>
            <a:r>
              <a:rPr lang="en-US" altLang="ja-JP" dirty="0"/>
              <a:t>Precision</a:t>
            </a:r>
            <a:r>
              <a:rPr lang="ja-JP" altLang="en-US" dirty="0"/>
              <a:t>と</a:t>
            </a:r>
            <a:r>
              <a:rPr lang="en-US" altLang="ja-JP" dirty="0"/>
              <a:t>Recall </a:t>
            </a:r>
            <a:r>
              <a:rPr lang="ja-JP" altLang="en-US" dirty="0"/>
              <a:t>が低かったため，ニュースを正確に識別するのに苦労している</a:t>
            </a:r>
          </a:p>
          <a:p>
            <a:endParaRPr kumimoji="1" lang="ja-JP" altLang="en-US" dirty="0"/>
          </a:p>
        </p:txBody>
      </p:sp>
      <p:sp>
        <p:nvSpPr>
          <p:cNvPr id="4" name="Slide Number Placeholder 3"/>
          <p:cNvSpPr>
            <a:spLocks noGrp="1"/>
          </p:cNvSpPr>
          <p:nvPr>
            <p:ph type="sldNum" sz="quarter" idx="5"/>
          </p:nvPr>
        </p:nvSpPr>
        <p:spPr/>
        <p:txBody>
          <a:bodyPr/>
          <a:lstStyle/>
          <a:p>
            <a:fld id="{DDA6A062-E365-4B7E-887F-361B99466E95}" type="slidenum">
              <a:rPr lang="en-US" smtClean="0"/>
              <a:t>20</a:t>
            </a:fld>
            <a:endParaRPr lang="en-US"/>
          </a:p>
        </p:txBody>
      </p:sp>
    </p:spTree>
    <p:extLst>
      <p:ext uri="{BB962C8B-B14F-4D97-AF65-F5344CB8AC3E}">
        <p14:creationId xmlns:p14="http://schemas.microsoft.com/office/powerpoint/2010/main" val="8173737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 altLang="ja-JP" dirty="0"/>
              <a:t>I'd like to start with the background and objectives of this work.</a:t>
            </a:r>
          </a:p>
          <a:p>
            <a:r>
              <a:rPr kumimoji="1" lang="en" altLang="ja-JP" dirty="0"/>
              <a:t>Social media platforms, like YouTube, have become powerful tools for shaping public perceptions of candidates during election campaign.</a:t>
            </a:r>
          </a:p>
          <a:p>
            <a:r>
              <a:rPr kumimoji="1" lang="en" altLang="ja-JP" dirty="0"/>
              <a:t>In order to look into the usage of YouTube videos for political events, some studies focus on the comment section of the YouTube videos.</a:t>
            </a:r>
          </a:p>
          <a:p>
            <a:endParaRPr kumimoji="1" lang="en" altLang="ja-JP" dirty="0"/>
          </a:p>
          <a:p>
            <a:r>
              <a:rPr kumimoji="1" lang="en" altLang="ja-JP" dirty="0"/>
              <a:t>On the other hand, this work examines speech contents of YouTube videos concerning presidential candidates in the 2024 Indonesian presidential election.</a:t>
            </a:r>
          </a:p>
          <a:p>
            <a:r>
              <a:rPr kumimoji="1" lang="en" altLang="ja-JP" dirty="0"/>
              <a:t>Actually, two analyses were conducted using video transcripts. Those are Video Classification and Sentiment Analysis.</a:t>
            </a:r>
          </a:p>
          <a:p>
            <a:endParaRPr kumimoji="1" lang="ja-JP" altLang="en-US"/>
          </a:p>
        </p:txBody>
      </p:sp>
      <p:sp>
        <p:nvSpPr>
          <p:cNvPr id="4" name="スライド番号プレースホルダー 3"/>
          <p:cNvSpPr>
            <a:spLocks noGrp="1"/>
          </p:cNvSpPr>
          <p:nvPr>
            <p:ph type="sldNum" sz="quarter" idx="5"/>
          </p:nvPr>
        </p:nvSpPr>
        <p:spPr/>
        <p:txBody>
          <a:bodyPr/>
          <a:lstStyle/>
          <a:p>
            <a:fld id="{DDA6A062-E365-4B7E-887F-361B99466E95}" type="slidenum">
              <a:rPr lang="en-US" smtClean="0"/>
              <a:t>1</a:t>
            </a:fld>
            <a:endParaRPr lang="en-US"/>
          </a:p>
        </p:txBody>
      </p:sp>
    </p:spTree>
    <p:extLst>
      <p:ext uri="{BB962C8B-B14F-4D97-AF65-F5344CB8AC3E}">
        <p14:creationId xmlns:p14="http://schemas.microsoft.com/office/powerpoint/2010/main" val="36613193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ja-JP" altLang="en-US" dirty="0"/>
              <a:t>目的を最初に言ってよ</a:t>
            </a:r>
            <a:endParaRPr kumimoji="1" lang="en-US" altLang="ja-JP" dirty="0"/>
          </a:p>
          <a:p>
            <a:endParaRPr kumimoji="1" lang="ja-JP" altLang="en-US" dirty="0"/>
          </a:p>
        </p:txBody>
      </p:sp>
      <p:sp>
        <p:nvSpPr>
          <p:cNvPr id="4" name="Slide Number Placeholder 3"/>
          <p:cNvSpPr>
            <a:spLocks noGrp="1"/>
          </p:cNvSpPr>
          <p:nvPr>
            <p:ph type="sldNum" sz="quarter" idx="5"/>
          </p:nvPr>
        </p:nvSpPr>
        <p:spPr/>
        <p:txBody>
          <a:bodyPr/>
          <a:lstStyle/>
          <a:p>
            <a:fld id="{DDA6A062-E365-4B7E-887F-361B99466E95}" type="slidenum">
              <a:rPr lang="en-US" smtClean="0"/>
              <a:t>21</a:t>
            </a:fld>
            <a:endParaRPr lang="en-US"/>
          </a:p>
        </p:txBody>
      </p:sp>
    </p:spTree>
    <p:extLst>
      <p:ext uri="{BB962C8B-B14F-4D97-AF65-F5344CB8AC3E}">
        <p14:creationId xmlns:p14="http://schemas.microsoft.com/office/powerpoint/2010/main" val="37523506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DA6A062-E365-4B7E-887F-361B99466E95}" type="slidenum">
              <a:rPr lang="en-US" smtClean="0"/>
              <a:t>22</a:t>
            </a:fld>
            <a:endParaRPr lang="en-US"/>
          </a:p>
        </p:txBody>
      </p:sp>
    </p:spTree>
    <p:extLst>
      <p:ext uri="{BB962C8B-B14F-4D97-AF65-F5344CB8AC3E}">
        <p14:creationId xmlns:p14="http://schemas.microsoft.com/office/powerpoint/2010/main" val="32728907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DA6A062-E365-4B7E-887F-361B99466E95}" type="slidenum">
              <a:rPr lang="en-US" smtClean="0"/>
              <a:t>23</a:t>
            </a:fld>
            <a:endParaRPr lang="en-US"/>
          </a:p>
        </p:txBody>
      </p:sp>
    </p:spTree>
    <p:extLst>
      <p:ext uri="{BB962C8B-B14F-4D97-AF65-F5344CB8AC3E}">
        <p14:creationId xmlns:p14="http://schemas.microsoft.com/office/powerpoint/2010/main" val="762016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520463-DE84-D1A5-E8B7-3BA7683DCA0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8131AF-C3FE-C3F5-7942-31F34CFB853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E5FD0AB-F19C-8441-1CC1-8CB6E37C1E57}"/>
              </a:ext>
            </a:extLst>
          </p:cNvPr>
          <p:cNvSpPr>
            <a:spLocks noGrp="1"/>
          </p:cNvSpPr>
          <p:nvPr>
            <p:ph type="body" idx="1"/>
          </p:nvPr>
        </p:nvSpPr>
        <p:spPr/>
        <p:txBody>
          <a:bodyPr/>
          <a:lstStyle/>
          <a:p>
            <a:pPr defTabSz="914374">
              <a:defRPr/>
            </a:pPr>
            <a:r>
              <a:rPr lang="ja-JP" altLang="en-US" dirty="0"/>
              <a:t>テスト </a:t>
            </a:r>
            <a:r>
              <a:rPr lang="en-US" altLang="ja-JP" dirty="0"/>
              <a:t>B </a:t>
            </a:r>
            <a:r>
              <a:rPr lang="ja-JP" altLang="en-US" dirty="0"/>
              <a:t>で </a:t>
            </a:r>
            <a:r>
              <a:rPr lang="en-US" altLang="ja-JP" dirty="0"/>
              <a:t>Precision</a:t>
            </a:r>
            <a:r>
              <a:rPr lang="ja-JP" altLang="en-US" dirty="0"/>
              <a:t>と</a:t>
            </a:r>
            <a:r>
              <a:rPr lang="en-US" altLang="ja-JP" dirty="0"/>
              <a:t>Recall </a:t>
            </a:r>
            <a:r>
              <a:rPr lang="ja-JP" altLang="en-US" dirty="0"/>
              <a:t>が低かったため，ニュースを正確に識別するのに苦労している</a:t>
            </a:r>
          </a:p>
          <a:p>
            <a:endParaRPr kumimoji="1" lang="ja-JP" altLang="en-US" dirty="0"/>
          </a:p>
        </p:txBody>
      </p:sp>
      <p:sp>
        <p:nvSpPr>
          <p:cNvPr id="4" name="Slide Number Placeholder 3">
            <a:extLst>
              <a:ext uri="{FF2B5EF4-FFF2-40B4-BE49-F238E27FC236}">
                <a16:creationId xmlns:a16="http://schemas.microsoft.com/office/drawing/2014/main" id="{F39403A9-0563-8AC9-C9E8-33CA49424DF8}"/>
              </a:ext>
            </a:extLst>
          </p:cNvPr>
          <p:cNvSpPr>
            <a:spLocks noGrp="1"/>
          </p:cNvSpPr>
          <p:nvPr>
            <p:ph type="sldNum" sz="quarter" idx="5"/>
          </p:nvPr>
        </p:nvSpPr>
        <p:spPr/>
        <p:txBody>
          <a:bodyPr/>
          <a:lstStyle/>
          <a:p>
            <a:fld id="{DDA6A062-E365-4B7E-887F-361B99466E95}" type="slidenum">
              <a:rPr lang="en-US" smtClean="0"/>
              <a:t>24</a:t>
            </a:fld>
            <a:endParaRPr lang="en-US"/>
          </a:p>
        </p:txBody>
      </p:sp>
    </p:spTree>
    <p:extLst>
      <p:ext uri="{BB962C8B-B14F-4D97-AF65-F5344CB8AC3E}">
        <p14:creationId xmlns:p14="http://schemas.microsoft.com/office/powerpoint/2010/main" val="413291608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E89B02-A7AC-4F3E-B96A-A286C03E599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2D725A5-A000-D5DF-B071-A0BA9D23DF0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889CB9F-6E78-9679-857F-7E72A1B37E49}"/>
              </a:ext>
            </a:extLst>
          </p:cNvPr>
          <p:cNvSpPr>
            <a:spLocks noGrp="1"/>
          </p:cNvSpPr>
          <p:nvPr>
            <p:ph type="body" idx="1"/>
          </p:nvPr>
        </p:nvSpPr>
        <p:spPr/>
        <p:txBody>
          <a:bodyPr/>
          <a:lstStyle/>
          <a:p>
            <a:pPr defTabSz="914374">
              <a:defRPr/>
            </a:pPr>
            <a:r>
              <a:rPr lang="ja-JP" altLang="en-US" dirty="0"/>
              <a:t>テスト </a:t>
            </a:r>
            <a:r>
              <a:rPr lang="en-US" altLang="ja-JP" dirty="0"/>
              <a:t>B </a:t>
            </a:r>
            <a:r>
              <a:rPr lang="ja-JP" altLang="en-US" dirty="0"/>
              <a:t>で </a:t>
            </a:r>
            <a:r>
              <a:rPr lang="en-US" altLang="ja-JP" dirty="0"/>
              <a:t>Precision</a:t>
            </a:r>
            <a:r>
              <a:rPr lang="ja-JP" altLang="en-US" dirty="0"/>
              <a:t>と</a:t>
            </a:r>
            <a:r>
              <a:rPr lang="en-US" altLang="ja-JP" dirty="0"/>
              <a:t>Recall </a:t>
            </a:r>
            <a:r>
              <a:rPr lang="ja-JP" altLang="en-US" dirty="0"/>
              <a:t>が低かったため，ニュースを正確に識別するのに苦労している</a:t>
            </a:r>
          </a:p>
          <a:p>
            <a:endParaRPr kumimoji="1" lang="ja-JP" altLang="en-US" dirty="0"/>
          </a:p>
        </p:txBody>
      </p:sp>
      <p:sp>
        <p:nvSpPr>
          <p:cNvPr id="4" name="Slide Number Placeholder 3">
            <a:extLst>
              <a:ext uri="{FF2B5EF4-FFF2-40B4-BE49-F238E27FC236}">
                <a16:creationId xmlns:a16="http://schemas.microsoft.com/office/drawing/2014/main" id="{94E5AADD-68E4-7D42-78AE-2D7AB7792825}"/>
              </a:ext>
            </a:extLst>
          </p:cNvPr>
          <p:cNvSpPr>
            <a:spLocks noGrp="1"/>
          </p:cNvSpPr>
          <p:nvPr>
            <p:ph type="sldNum" sz="quarter" idx="5"/>
          </p:nvPr>
        </p:nvSpPr>
        <p:spPr/>
        <p:txBody>
          <a:bodyPr/>
          <a:lstStyle/>
          <a:p>
            <a:fld id="{DDA6A062-E365-4B7E-887F-361B99466E95}" type="slidenum">
              <a:rPr lang="en-US" smtClean="0"/>
              <a:t>25</a:t>
            </a:fld>
            <a:endParaRPr lang="en-US"/>
          </a:p>
        </p:txBody>
      </p:sp>
    </p:spTree>
    <p:extLst>
      <p:ext uri="{BB962C8B-B14F-4D97-AF65-F5344CB8AC3E}">
        <p14:creationId xmlns:p14="http://schemas.microsoft.com/office/powerpoint/2010/main" val="3716123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7E75A4-37F8-D323-50C3-AE921A4CFFF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A27AE78-F538-8409-6BE1-ED33A0F6251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F7D6B27-681A-4F53-FF0C-422AB395F8C7}"/>
              </a:ext>
            </a:extLst>
          </p:cNvPr>
          <p:cNvSpPr>
            <a:spLocks noGrp="1"/>
          </p:cNvSpPr>
          <p:nvPr>
            <p:ph type="body" idx="1"/>
          </p:nvPr>
        </p:nvSpPr>
        <p:spPr/>
        <p:txBody>
          <a:bodyPr/>
          <a:lstStyle/>
          <a:p>
            <a:pPr defTabSz="914374">
              <a:defRPr/>
            </a:pPr>
            <a:r>
              <a:rPr lang="ja-JP" altLang="en-US" dirty="0"/>
              <a:t>テスト </a:t>
            </a:r>
            <a:r>
              <a:rPr lang="en-US" altLang="ja-JP" dirty="0"/>
              <a:t>B </a:t>
            </a:r>
            <a:r>
              <a:rPr lang="ja-JP" altLang="en-US" dirty="0"/>
              <a:t>で </a:t>
            </a:r>
            <a:r>
              <a:rPr lang="en-US" altLang="ja-JP" dirty="0"/>
              <a:t>Precision</a:t>
            </a:r>
            <a:r>
              <a:rPr lang="ja-JP" altLang="en-US" dirty="0"/>
              <a:t>と</a:t>
            </a:r>
            <a:r>
              <a:rPr lang="en-US" altLang="ja-JP" dirty="0"/>
              <a:t>Recall </a:t>
            </a:r>
            <a:r>
              <a:rPr lang="ja-JP" altLang="en-US" dirty="0"/>
              <a:t>が低かったため，ニュースを正確に識別するのに苦労している</a:t>
            </a:r>
          </a:p>
          <a:p>
            <a:endParaRPr kumimoji="1" lang="ja-JP" altLang="en-US" dirty="0"/>
          </a:p>
        </p:txBody>
      </p:sp>
      <p:sp>
        <p:nvSpPr>
          <p:cNvPr id="4" name="Slide Number Placeholder 3">
            <a:extLst>
              <a:ext uri="{FF2B5EF4-FFF2-40B4-BE49-F238E27FC236}">
                <a16:creationId xmlns:a16="http://schemas.microsoft.com/office/drawing/2014/main" id="{3B0780A2-6EC4-85AF-F242-CA97EBA82CAD}"/>
              </a:ext>
            </a:extLst>
          </p:cNvPr>
          <p:cNvSpPr>
            <a:spLocks noGrp="1"/>
          </p:cNvSpPr>
          <p:nvPr>
            <p:ph type="sldNum" sz="quarter" idx="5"/>
          </p:nvPr>
        </p:nvSpPr>
        <p:spPr/>
        <p:txBody>
          <a:bodyPr/>
          <a:lstStyle/>
          <a:p>
            <a:fld id="{DDA6A062-E365-4B7E-887F-361B99466E95}" type="slidenum">
              <a:rPr lang="en-US" smtClean="0"/>
              <a:t>26</a:t>
            </a:fld>
            <a:endParaRPr lang="en-US"/>
          </a:p>
        </p:txBody>
      </p:sp>
    </p:spTree>
    <p:extLst>
      <p:ext uri="{BB962C8B-B14F-4D97-AF65-F5344CB8AC3E}">
        <p14:creationId xmlns:p14="http://schemas.microsoft.com/office/powerpoint/2010/main" val="93230678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6DC456-252D-73D6-4A2B-F741B1E3550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6859B5C-A7DE-A180-2522-012EBB7421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49A1F5F-CC70-682B-3E07-2304D1708BE8}"/>
              </a:ext>
            </a:extLst>
          </p:cNvPr>
          <p:cNvSpPr>
            <a:spLocks noGrp="1"/>
          </p:cNvSpPr>
          <p:nvPr>
            <p:ph type="body" idx="1"/>
          </p:nvPr>
        </p:nvSpPr>
        <p:spPr/>
        <p:txBody>
          <a:bodyPr/>
          <a:lstStyle/>
          <a:p>
            <a:pPr defTabSz="914374">
              <a:defRPr/>
            </a:pPr>
            <a:r>
              <a:rPr lang="ja-JP" altLang="en-US" dirty="0"/>
              <a:t>テスト </a:t>
            </a:r>
            <a:r>
              <a:rPr lang="en-US" altLang="ja-JP" dirty="0"/>
              <a:t>B </a:t>
            </a:r>
            <a:r>
              <a:rPr lang="ja-JP" altLang="en-US" dirty="0"/>
              <a:t>で </a:t>
            </a:r>
            <a:r>
              <a:rPr lang="en-US" altLang="ja-JP" dirty="0"/>
              <a:t>Precision</a:t>
            </a:r>
            <a:r>
              <a:rPr lang="ja-JP" altLang="en-US" dirty="0"/>
              <a:t>と</a:t>
            </a:r>
            <a:r>
              <a:rPr lang="en-US" altLang="ja-JP" dirty="0"/>
              <a:t>Recall </a:t>
            </a:r>
            <a:r>
              <a:rPr lang="ja-JP" altLang="en-US" dirty="0"/>
              <a:t>が低かったため，ニュースを正確に識別するのに苦労している</a:t>
            </a:r>
          </a:p>
          <a:p>
            <a:endParaRPr kumimoji="1" lang="ja-JP" altLang="en-US" dirty="0"/>
          </a:p>
        </p:txBody>
      </p:sp>
      <p:sp>
        <p:nvSpPr>
          <p:cNvPr id="4" name="Slide Number Placeholder 3">
            <a:extLst>
              <a:ext uri="{FF2B5EF4-FFF2-40B4-BE49-F238E27FC236}">
                <a16:creationId xmlns:a16="http://schemas.microsoft.com/office/drawing/2014/main" id="{A8E6CB57-285E-CA14-6187-C3E7C362EEE4}"/>
              </a:ext>
            </a:extLst>
          </p:cNvPr>
          <p:cNvSpPr>
            <a:spLocks noGrp="1"/>
          </p:cNvSpPr>
          <p:nvPr>
            <p:ph type="sldNum" sz="quarter" idx="5"/>
          </p:nvPr>
        </p:nvSpPr>
        <p:spPr/>
        <p:txBody>
          <a:bodyPr/>
          <a:lstStyle/>
          <a:p>
            <a:fld id="{DDA6A062-E365-4B7E-887F-361B99466E95}" type="slidenum">
              <a:rPr lang="en-US" smtClean="0"/>
              <a:t>27</a:t>
            </a:fld>
            <a:endParaRPr lang="en-US"/>
          </a:p>
        </p:txBody>
      </p:sp>
    </p:spTree>
    <p:extLst>
      <p:ext uri="{BB962C8B-B14F-4D97-AF65-F5344CB8AC3E}">
        <p14:creationId xmlns:p14="http://schemas.microsoft.com/office/powerpoint/2010/main" val="4816909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29EC21-8AFF-8424-D880-71D264781A7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287AEB-1FF3-D5E4-9DB3-F10913E8393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50258A1-607A-D78D-1DBA-AC90873EE475}"/>
              </a:ext>
            </a:extLst>
          </p:cNvPr>
          <p:cNvSpPr>
            <a:spLocks noGrp="1"/>
          </p:cNvSpPr>
          <p:nvPr>
            <p:ph type="body" idx="1"/>
          </p:nvPr>
        </p:nvSpPr>
        <p:spPr/>
        <p:txBody>
          <a:bodyPr/>
          <a:lstStyle/>
          <a:p>
            <a:pPr defTabSz="914374">
              <a:defRPr/>
            </a:pPr>
            <a:r>
              <a:rPr lang="ja-JP" altLang="en-US" dirty="0"/>
              <a:t>テスト </a:t>
            </a:r>
            <a:r>
              <a:rPr lang="en-US" altLang="ja-JP" dirty="0"/>
              <a:t>B </a:t>
            </a:r>
            <a:r>
              <a:rPr lang="ja-JP" altLang="en-US" dirty="0"/>
              <a:t>で </a:t>
            </a:r>
            <a:r>
              <a:rPr lang="en-US" altLang="ja-JP" dirty="0"/>
              <a:t>Precision</a:t>
            </a:r>
            <a:r>
              <a:rPr lang="ja-JP" altLang="en-US" dirty="0"/>
              <a:t>と</a:t>
            </a:r>
            <a:r>
              <a:rPr lang="en-US" altLang="ja-JP" dirty="0"/>
              <a:t>Recall </a:t>
            </a:r>
            <a:r>
              <a:rPr lang="ja-JP" altLang="en-US" dirty="0"/>
              <a:t>が低かったため，ニュースを正確に識別するのに苦労している</a:t>
            </a:r>
          </a:p>
          <a:p>
            <a:endParaRPr kumimoji="1" lang="ja-JP" altLang="en-US" dirty="0"/>
          </a:p>
        </p:txBody>
      </p:sp>
      <p:sp>
        <p:nvSpPr>
          <p:cNvPr id="4" name="Slide Number Placeholder 3">
            <a:extLst>
              <a:ext uri="{FF2B5EF4-FFF2-40B4-BE49-F238E27FC236}">
                <a16:creationId xmlns:a16="http://schemas.microsoft.com/office/drawing/2014/main" id="{1E4767FD-6F2A-5889-9364-8E196BABAE1F}"/>
              </a:ext>
            </a:extLst>
          </p:cNvPr>
          <p:cNvSpPr>
            <a:spLocks noGrp="1"/>
          </p:cNvSpPr>
          <p:nvPr>
            <p:ph type="sldNum" sz="quarter" idx="5"/>
          </p:nvPr>
        </p:nvSpPr>
        <p:spPr/>
        <p:txBody>
          <a:bodyPr/>
          <a:lstStyle/>
          <a:p>
            <a:fld id="{DDA6A062-E365-4B7E-887F-361B99466E95}" type="slidenum">
              <a:rPr lang="en-US" smtClean="0"/>
              <a:t>28</a:t>
            </a:fld>
            <a:endParaRPr lang="en-US"/>
          </a:p>
        </p:txBody>
      </p:sp>
    </p:spTree>
    <p:extLst>
      <p:ext uri="{BB962C8B-B14F-4D97-AF65-F5344CB8AC3E}">
        <p14:creationId xmlns:p14="http://schemas.microsoft.com/office/powerpoint/2010/main" val="106115637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912B2E-5650-74EA-D838-B76EA39B093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D9246E8-127F-0DF9-179F-0E971321665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C073C85-32D2-8A80-13D8-08BE7EFF0FD5}"/>
              </a:ext>
            </a:extLst>
          </p:cNvPr>
          <p:cNvSpPr>
            <a:spLocks noGrp="1"/>
          </p:cNvSpPr>
          <p:nvPr>
            <p:ph type="body" idx="1"/>
          </p:nvPr>
        </p:nvSpPr>
        <p:spPr/>
        <p:txBody>
          <a:bodyPr/>
          <a:lstStyle/>
          <a:p>
            <a:pPr defTabSz="914374">
              <a:defRPr/>
            </a:pPr>
            <a:r>
              <a:rPr lang="ja-JP" altLang="en-US" dirty="0"/>
              <a:t>テスト </a:t>
            </a:r>
            <a:r>
              <a:rPr lang="en-US" altLang="ja-JP" dirty="0"/>
              <a:t>B </a:t>
            </a:r>
            <a:r>
              <a:rPr lang="ja-JP" altLang="en-US" dirty="0"/>
              <a:t>で </a:t>
            </a:r>
            <a:r>
              <a:rPr lang="en-US" altLang="ja-JP" dirty="0"/>
              <a:t>Precision</a:t>
            </a:r>
            <a:r>
              <a:rPr lang="ja-JP" altLang="en-US" dirty="0"/>
              <a:t>と</a:t>
            </a:r>
            <a:r>
              <a:rPr lang="en-US" altLang="ja-JP" dirty="0"/>
              <a:t>Recall </a:t>
            </a:r>
            <a:r>
              <a:rPr lang="ja-JP" altLang="en-US" dirty="0"/>
              <a:t>が低かったため，ニュースを正確に識別するのに苦労している</a:t>
            </a:r>
          </a:p>
          <a:p>
            <a:endParaRPr kumimoji="1" lang="ja-JP" altLang="en-US" dirty="0"/>
          </a:p>
        </p:txBody>
      </p:sp>
      <p:sp>
        <p:nvSpPr>
          <p:cNvPr id="4" name="Slide Number Placeholder 3">
            <a:extLst>
              <a:ext uri="{FF2B5EF4-FFF2-40B4-BE49-F238E27FC236}">
                <a16:creationId xmlns:a16="http://schemas.microsoft.com/office/drawing/2014/main" id="{06B90953-15FD-9869-12E7-B574F1A26744}"/>
              </a:ext>
            </a:extLst>
          </p:cNvPr>
          <p:cNvSpPr>
            <a:spLocks noGrp="1"/>
          </p:cNvSpPr>
          <p:nvPr>
            <p:ph type="sldNum" sz="quarter" idx="5"/>
          </p:nvPr>
        </p:nvSpPr>
        <p:spPr/>
        <p:txBody>
          <a:bodyPr/>
          <a:lstStyle/>
          <a:p>
            <a:fld id="{DDA6A062-E365-4B7E-887F-361B99466E95}" type="slidenum">
              <a:rPr lang="en-US" smtClean="0"/>
              <a:t>29</a:t>
            </a:fld>
            <a:endParaRPr lang="en-US"/>
          </a:p>
        </p:txBody>
      </p:sp>
    </p:spTree>
    <p:extLst>
      <p:ext uri="{BB962C8B-B14F-4D97-AF65-F5344CB8AC3E}">
        <p14:creationId xmlns:p14="http://schemas.microsoft.com/office/powerpoint/2010/main" val="229215397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DA6A062-E365-4B7E-887F-361B99466E95}" type="slidenum">
              <a:rPr lang="en-US" smtClean="0"/>
              <a:t>30</a:t>
            </a:fld>
            <a:endParaRPr lang="en-US"/>
          </a:p>
        </p:txBody>
      </p:sp>
    </p:spTree>
    <p:extLst>
      <p:ext uri="{BB962C8B-B14F-4D97-AF65-F5344CB8AC3E}">
        <p14:creationId xmlns:p14="http://schemas.microsoft.com/office/powerpoint/2010/main" val="36807902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 altLang="ja-JP" dirty="0"/>
              <a:t>I'd like to briefly summarize the 2024 Indonesian Presidential Election.</a:t>
            </a:r>
          </a:p>
          <a:p>
            <a:r>
              <a:rPr kumimoji="1" lang="en" altLang="ja-JP" dirty="0"/>
              <a:t>The election date was </a:t>
            </a:r>
            <a:r>
              <a:rPr kumimoji="1" lang="en" altLang="ja-JP" dirty="0" err="1"/>
              <a:t>Feburary</a:t>
            </a:r>
            <a:r>
              <a:rPr kumimoji="1" lang="en" altLang="ja-JP" dirty="0"/>
              <a:t> 14th.</a:t>
            </a:r>
          </a:p>
          <a:p>
            <a:r>
              <a:rPr kumimoji="1" lang="en" altLang="ja-JP" dirty="0"/>
              <a:t>The official result was announced at March 20th.</a:t>
            </a:r>
          </a:p>
          <a:p>
            <a:r>
              <a:rPr kumimoji="1" lang="en" altLang="ja-JP" dirty="0"/>
              <a:t>There were three presidential candidates. </a:t>
            </a:r>
            <a:r>
              <a:rPr kumimoji="1" lang="en" altLang="ja-JP" dirty="0" err="1"/>
              <a:t>Anies</a:t>
            </a:r>
            <a:r>
              <a:rPr kumimoji="1" lang="en" altLang="ja-JP" dirty="0"/>
              <a:t> </a:t>
            </a:r>
            <a:r>
              <a:rPr kumimoji="1" lang="en" altLang="ja-JP" dirty="0" err="1"/>
              <a:t>Baswedan</a:t>
            </a:r>
            <a:r>
              <a:rPr kumimoji="1" lang="en" altLang="ja-JP" dirty="0"/>
              <a:t>, Prabowo </a:t>
            </a:r>
            <a:r>
              <a:rPr kumimoji="1" lang="en" altLang="ja-JP" dirty="0" err="1"/>
              <a:t>Subianto</a:t>
            </a:r>
            <a:r>
              <a:rPr kumimoji="1" lang="en" altLang="ja-JP" dirty="0"/>
              <a:t>, and </a:t>
            </a:r>
            <a:r>
              <a:rPr kumimoji="1" lang="en" altLang="ja-JP" dirty="0" err="1"/>
              <a:t>Ganjar</a:t>
            </a:r>
            <a:r>
              <a:rPr kumimoji="1" lang="en" altLang="ja-JP" dirty="0"/>
              <a:t> </a:t>
            </a:r>
            <a:r>
              <a:rPr kumimoji="1" lang="en" altLang="ja-JP" dirty="0" err="1"/>
              <a:t>Pronowo</a:t>
            </a:r>
            <a:r>
              <a:rPr kumimoji="1" lang="en" altLang="ja-JP" dirty="0"/>
              <a:t>.</a:t>
            </a:r>
          </a:p>
          <a:p>
            <a:r>
              <a:rPr kumimoji="1" lang="en" altLang="ja-JP" dirty="0"/>
              <a:t>We would like to see how YouTube videos were used during the election period.</a:t>
            </a:r>
          </a:p>
          <a:p>
            <a:endParaRPr kumimoji="1" lang="ja-JP" altLang="en-US"/>
          </a:p>
        </p:txBody>
      </p:sp>
      <p:sp>
        <p:nvSpPr>
          <p:cNvPr id="4" name="スライド番号プレースホルダー 3"/>
          <p:cNvSpPr>
            <a:spLocks noGrp="1"/>
          </p:cNvSpPr>
          <p:nvPr>
            <p:ph type="sldNum" sz="quarter" idx="5"/>
          </p:nvPr>
        </p:nvSpPr>
        <p:spPr/>
        <p:txBody>
          <a:bodyPr/>
          <a:lstStyle/>
          <a:p>
            <a:fld id="{DDA6A062-E365-4B7E-887F-361B99466E95}" type="slidenum">
              <a:rPr lang="en-US" smtClean="0"/>
              <a:t>2</a:t>
            </a:fld>
            <a:endParaRPr lang="en-US"/>
          </a:p>
        </p:txBody>
      </p:sp>
    </p:spTree>
    <p:extLst>
      <p:ext uri="{BB962C8B-B14F-4D97-AF65-F5344CB8AC3E}">
        <p14:creationId xmlns:p14="http://schemas.microsoft.com/office/powerpoint/2010/main" val="26670273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DA6A062-E365-4B7E-887F-361B99466E95}" type="slidenum">
              <a:rPr lang="en-US" smtClean="0"/>
              <a:t>31</a:t>
            </a:fld>
            <a:endParaRPr lang="en-US"/>
          </a:p>
        </p:txBody>
      </p:sp>
    </p:spTree>
    <p:extLst>
      <p:ext uri="{BB962C8B-B14F-4D97-AF65-F5344CB8AC3E}">
        <p14:creationId xmlns:p14="http://schemas.microsoft.com/office/powerpoint/2010/main" val="274465599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DA6A062-E365-4B7E-887F-361B99466E95}" type="slidenum">
              <a:rPr lang="en-US" smtClean="0"/>
              <a:t>32</a:t>
            </a:fld>
            <a:endParaRPr lang="en-US"/>
          </a:p>
        </p:txBody>
      </p:sp>
    </p:spTree>
    <p:extLst>
      <p:ext uri="{BB962C8B-B14F-4D97-AF65-F5344CB8AC3E}">
        <p14:creationId xmlns:p14="http://schemas.microsoft.com/office/powerpoint/2010/main" val="288013564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DA6A062-E365-4B7E-887F-361B99466E95}" type="slidenum">
              <a:rPr lang="en-US" smtClean="0"/>
              <a:t>33</a:t>
            </a:fld>
            <a:endParaRPr lang="en-US"/>
          </a:p>
        </p:txBody>
      </p:sp>
    </p:spTree>
    <p:extLst>
      <p:ext uri="{BB962C8B-B14F-4D97-AF65-F5344CB8AC3E}">
        <p14:creationId xmlns:p14="http://schemas.microsoft.com/office/powerpoint/2010/main" val="10396444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DA6A062-E365-4B7E-887F-361B99466E95}" type="slidenum">
              <a:rPr lang="en-US" smtClean="0"/>
              <a:t>34</a:t>
            </a:fld>
            <a:endParaRPr lang="en-US"/>
          </a:p>
        </p:txBody>
      </p:sp>
    </p:spTree>
    <p:extLst>
      <p:ext uri="{BB962C8B-B14F-4D97-AF65-F5344CB8AC3E}">
        <p14:creationId xmlns:p14="http://schemas.microsoft.com/office/powerpoint/2010/main" val="148811973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defTabSz="914374">
              <a:defRPr/>
            </a:pPr>
            <a:fld id="{50C94EEE-A8C8-4971-86D3-CC5AD5F2A626}" type="slidenum">
              <a:rPr lang="en-US">
                <a:solidFill>
                  <a:prstClr val="black"/>
                </a:solidFill>
                <a:latin typeface="Aptos" panose="02110004020202020204"/>
              </a:rPr>
              <a:pPr defTabSz="914374">
                <a:defRPr/>
              </a:pPr>
              <a:t>35</a:t>
            </a:fld>
            <a:endParaRPr lang="en-US">
              <a:solidFill>
                <a:prstClr val="black"/>
              </a:solidFill>
              <a:latin typeface="Aptos" panose="02110004020202020204"/>
            </a:endParaRPr>
          </a:p>
        </p:txBody>
      </p:sp>
    </p:spTree>
    <p:extLst>
      <p:ext uri="{BB962C8B-B14F-4D97-AF65-F5344CB8AC3E}">
        <p14:creationId xmlns:p14="http://schemas.microsoft.com/office/powerpoint/2010/main" val="139630474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defTabSz="914374">
              <a:defRPr/>
            </a:pPr>
            <a:fld id="{50C94EEE-A8C8-4971-86D3-CC5AD5F2A626}" type="slidenum">
              <a:rPr lang="en-US">
                <a:solidFill>
                  <a:prstClr val="black"/>
                </a:solidFill>
                <a:latin typeface="Aptos" panose="02110004020202020204"/>
              </a:rPr>
              <a:pPr defTabSz="914374">
                <a:defRPr/>
              </a:pPr>
              <a:t>36</a:t>
            </a:fld>
            <a:endParaRPr lang="en-US">
              <a:solidFill>
                <a:prstClr val="black"/>
              </a:solidFill>
              <a:latin typeface="Aptos" panose="02110004020202020204"/>
            </a:endParaRPr>
          </a:p>
        </p:txBody>
      </p:sp>
    </p:spTree>
    <p:extLst>
      <p:ext uri="{BB962C8B-B14F-4D97-AF65-F5344CB8AC3E}">
        <p14:creationId xmlns:p14="http://schemas.microsoft.com/office/powerpoint/2010/main" val="45382861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defTabSz="914374">
              <a:defRPr/>
            </a:pPr>
            <a:fld id="{50C94EEE-A8C8-4971-86D3-CC5AD5F2A626}" type="slidenum">
              <a:rPr lang="en-US">
                <a:solidFill>
                  <a:prstClr val="black"/>
                </a:solidFill>
                <a:latin typeface="Aptos" panose="02110004020202020204"/>
              </a:rPr>
              <a:pPr defTabSz="914374">
                <a:defRPr/>
              </a:pPr>
              <a:t>37</a:t>
            </a:fld>
            <a:endParaRPr lang="en-US">
              <a:solidFill>
                <a:prstClr val="black"/>
              </a:solidFill>
              <a:latin typeface="Aptos" panose="02110004020202020204"/>
            </a:endParaRPr>
          </a:p>
        </p:txBody>
      </p:sp>
    </p:spTree>
    <p:extLst>
      <p:ext uri="{BB962C8B-B14F-4D97-AF65-F5344CB8AC3E}">
        <p14:creationId xmlns:p14="http://schemas.microsoft.com/office/powerpoint/2010/main" val="3446865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defTabSz="914374">
              <a:defRPr/>
            </a:pPr>
            <a:fld id="{50C94EEE-A8C8-4971-86D3-CC5AD5F2A626}" type="slidenum">
              <a:rPr lang="en-US">
                <a:solidFill>
                  <a:prstClr val="black"/>
                </a:solidFill>
                <a:latin typeface="Aptos" panose="02110004020202020204"/>
              </a:rPr>
              <a:pPr defTabSz="914374">
                <a:defRPr/>
              </a:pPr>
              <a:t>38</a:t>
            </a:fld>
            <a:endParaRPr lang="en-US">
              <a:solidFill>
                <a:prstClr val="black"/>
              </a:solidFill>
              <a:latin typeface="Aptos" panose="02110004020202020204"/>
            </a:endParaRPr>
          </a:p>
        </p:txBody>
      </p:sp>
    </p:spTree>
    <p:extLst>
      <p:ext uri="{BB962C8B-B14F-4D97-AF65-F5344CB8AC3E}">
        <p14:creationId xmlns:p14="http://schemas.microsoft.com/office/powerpoint/2010/main" val="398935397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defTabSz="914374">
              <a:defRPr/>
            </a:pPr>
            <a:fld id="{50C94EEE-A8C8-4971-86D3-CC5AD5F2A626}" type="slidenum">
              <a:rPr lang="en-US">
                <a:solidFill>
                  <a:prstClr val="black"/>
                </a:solidFill>
                <a:latin typeface="Aptos" panose="02110004020202020204"/>
              </a:rPr>
              <a:pPr defTabSz="914374">
                <a:defRPr/>
              </a:pPr>
              <a:t>39</a:t>
            </a:fld>
            <a:endParaRPr lang="en-US">
              <a:solidFill>
                <a:prstClr val="black"/>
              </a:solidFill>
              <a:latin typeface="Aptos" panose="02110004020202020204"/>
            </a:endParaRPr>
          </a:p>
        </p:txBody>
      </p:sp>
    </p:spTree>
    <p:extLst>
      <p:ext uri="{BB962C8B-B14F-4D97-AF65-F5344CB8AC3E}">
        <p14:creationId xmlns:p14="http://schemas.microsoft.com/office/powerpoint/2010/main" val="355708123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DA6A062-E365-4B7E-887F-361B99466E95}" type="slidenum">
              <a:rPr lang="en-US" smtClean="0"/>
              <a:t>40</a:t>
            </a:fld>
            <a:endParaRPr lang="en-US"/>
          </a:p>
        </p:txBody>
      </p:sp>
    </p:spTree>
    <p:extLst>
      <p:ext uri="{BB962C8B-B14F-4D97-AF65-F5344CB8AC3E}">
        <p14:creationId xmlns:p14="http://schemas.microsoft.com/office/powerpoint/2010/main" val="26682173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 altLang="ja-JP" dirty="0"/>
              <a:t>First of all, we collected the video data from YouTube.</a:t>
            </a:r>
          </a:p>
          <a:p>
            <a:r>
              <a:rPr kumimoji="1" lang="en" altLang="ja-JP" dirty="0"/>
              <a:t>Target videos were under five minutes. They were searched with keywords.</a:t>
            </a:r>
          </a:p>
          <a:p>
            <a:r>
              <a:rPr kumimoji="1" lang="en" altLang="ja-JP" dirty="0"/>
              <a:t>The first keyword was the name of each candidate.</a:t>
            </a:r>
          </a:p>
          <a:p>
            <a:r>
              <a:rPr kumimoji="1" lang="en" altLang="ja-JP" dirty="0"/>
              <a:t>For each candidate name, we added Indonesian terms expressing either "presidential election" or just "election".</a:t>
            </a:r>
          </a:p>
          <a:p>
            <a:r>
              <a:rPr kumimoji="1" lang="en" altLang="ja-JP" dirty="0"/>
              <a:t>The searched period was from late November 2023 to early June 2024.</a:t>
            </a:r>
          </a:p>
          <a:p>
            <a:r>
              <a:rPr kumimoji="1" lang="en" altLang="ja-JP" dirty="0"/>
              <a:t>For each searched video, we transcribed the speech contents into text by using an off-the-shell ASR model, Wisper.</a:t>
            </a:r>
          </a:p>
          <a:p>
            <a:r>
              <a:rPr kumimoji="1" lang="en" altLang="ja-JP" dirty="0"/>
              <a:t>Finally, we collected about 36 thousand videos in total.</a:t>
            </a:r>
          </a:p>
          <a:p>
            <a:endParaRPr kumimoji="1" lang="ja-JP" altLang="en-US" dirty="0"/>
          </a:p>
        </p:txBody>
      </p:sp>
      <p:sp>
        <p:nvSpPr>
          <p:cNvPr id="4" name="Slide Number Placeholder 3"/>
          <p:cNvSpPr>
            <a:spLocks noGrp="1"/>
          </p:cNvSpPr>
          <p:nvPr>
            <p:ph type="sldNum" sz="quarter" idx="5"/>
          </p:nvPr>
        </p:nvSpPr>
        <p:spPr/>
        <p:txBody>
          <a:bodyPr/>
          <a:lstStyle/>
          <a:p>
            <a:fld id="{DDA6A062-E365-4B7E-887F-361B99466E95}" type="slidenum">
              <a:rPr lang="en-US" smtClean="0"/>
              <a:t>3</a:t>
            </a:fld>
            <a:endParaRPr lang="en-US"/>
          </a:p>
        </p:txBody>
      </p:sp>
    </p:spTree>
    <p:extLst>
      <p:ext uri="{BB962C8B-B14F-4D97-AF65-F5344CB8AC3E}">
        <p14:creationId xmlns:p14="http://schemas.microsoft.com/office/powerpoint/2010/main" val="37776239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DA6A062-E365-4B7E-887F-361B99466E95}" type="slidenum">
              <a:rPr lang="en-US" smtClean="0"/>
              <a:t>41</a:t>
            </a:fld>
            <a:endParaRPr lang="en-US"/>
          </a:p>
        </p:txBody>
      </p:sp>
    </p:spTree>
    <p:extLst>
      <p:ext uri="{BB962C8B-B14F-4D97-AF65-F5344CB8AC3E}">
        <p14:creationId xmlns:p14="http://schemas.microsoft.com/office/powerpoint/2010/main" val="224446189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DA6A062-E365-4B7E-887F-361B99466E95}" type="slidenum">
              <a:rPr lang="en-US" smtClean="0"/>
              <a:t>42</a:t>
            </a:fld>
            <a:endParaRPr lang="en-US"/>
          </a:p>
        </p:txBody>
      </p:sp>
    </p:spTree>
    <p:extLst>
      <p:ext uri="{BB962C8B-B14F-4D97-AF65-F5344CB8AC3E}">
        <p14:creationId xmlns:p14="http://schemas.microsoft.com/office/powerpoint/2010/main" val="51152508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DDA6A062-E365-4B7E-887F-361B99466E95}" type="slidenum">
              <a:rPr lang="en-US" smtClean="0"/>
              <a:t>43</a:t>
            </a:fld>
            <a:endParaRPr lang="en-US"/>
          </a:p>
        </p:txBody>
      </p:sp>
    </p:spTree>
    <p:extLst>
      <p:ext uri="{BB962C8B-B14F-4D97-AF65-F5344CB8AC3E}">
        <p14:creationId xmlns:p14="http://schemas.microsoft.com/office/powerpoint/2010/main" val="22612085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 altLang="ja-JP" dirty="0"/>
              <a:t>Our first analysis on the collected YouTube videos is Video Classification.</a:t>
            </a:r>
          </a:p>
          <a:p>
            <a:r>
              <a:rPr kumimoji="1" lang="en" altLang="ja-JP" dirty="0"/>
              <a:t>We tried to classify videos into several categories.</a:t>
            </a:r>
          </a:p>
          <a:p>
            <a:r>
              <a:rPr kumimoji="1" lang="en" altLang="ja-JP" dirty="0"/>
              <a:t>For this classification, we designed two stage pipeline.</a:t>
            </a:r>
          </a:p>
          <a:p>
            <a:r>
              <a:rPr kumimoji="1" lang="en" altLang="ja-JP" dirty="0"/>
              <a:t>In the first stage classification, videos are divided into three categories "Official", "News", and "Third-party".</a:t>
            </a:r>
          </a:p>
          <a:p>
            <a:r>
              <a:rPr kumimoji="1" lang="en" altLang="ja-JP" dirty="0"/>
              <a:t>"Official" means the videos posted by the official channel of the candidates.</a:t>
            </a:r>
          </a:p>
          <a:p>
            <a:r>
              <a:rPr kumimoji="1" lang="en" altLang="ja-JP" dirty="0"/>
              <a:t>"News" means those posted by some authorized news channel.</a:t>
            </a:r>
          </a:p>
          <a:p>
            <a:r>
              <a:rPr kumimoji="1" lang="en" altLang="ja-JP" dirty="0"/>
              <a:t>"Third-party" is the others. Those mainly consists of videos posted by third-party individuals.</a:t>
            </a:r>
          </a:p>
          <a:p>
            <a:endParaRPr kumimoji="1" lang="en" altLang="ja-JP" dirty="0"/>
          </a:p>
          <a:p>
            <a:r>
              <a:rPr kumimoji="1" lang="en" altLang="ja-JP" dirty="0"/>
              <a:t>For this first stage classification, we relied only on the channel names.</a:t>
            </a:r>
          </a:p>
          <a:p>
            <a:r>
              <a:rPr kumimoji="1" lang="en" altLang="ja-JP" dirty="0"/>
              <a:t>At first, we manually created the channel whitelist of official channels and news channels. Then, we simply used them of the classification. So, if a post does not match any channels in the whitelist, it is classified as "third-party".</a:t>
            </a:r>
          </a:p>
          <a:p>
            <a:endParaRPr kumimoji="1" lang="en" altLang="ja-JP" dirty="0"/>
          </a:p>
          <a:p>
            <a:r>
              <a:rPr kumimoji="1" lang="en" altLang="ja-JP" dirty="0"/>
              <a:t>We further tried to classify the third-party videos into either "News-like" or "Other" class.</a:t>
            </a:r>
          </a:p>
        </p:txBody>
      </p:sp>
      <p:sp>
        <p:nvSpPr>
          <p:cNvPr id="4" name="Slide Number Placeholder 3"/>
          <p:cNvSpPr>
            <a:spLocks noGrp="1"/>
          </p:cNvSpPr>
          <p:nvPr>
            <p:ph type="sldNum" sz="quarter" idx="5"/>
          </p:nvPr>
        </p:nvSpPr>
        <p:spPr/>
        <p:txBody>
          <a:bodyPr/>
          <a:lstStyle/>
          <a:p>
            <a:fld id="{DDA6A062-E365-4B7E-887F-361B99466E95}" type="slidenum">
              <a:rPr lang="en-US" smtClean="0"/>
              <a:t>4</a:t>
            </a:fld>
            <a:endParaRPr lang="en-US"/>
          </a:p>
        </p:txBody>
      </p:sp>
    </p:spTree>
    <p:extLst>
      <p:ext uri="{BB962C8B-B14F-4D97-AF65-F5344CB8AC3E}">
        <p14:creationId xmlns:p14="http://schemas.microsoft.com/office/powerpoint/2010/main" val="41440633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 altLang="ja-JP" dirty="0"/>
              <a:t>This second stage classification was performed by a content-based machine learning method. We employed </a:t>
            </a:r>
            <a:r>
              <a:rPr kumimoji="1" lang="en" altLang="ja-JP" dirty="0" err="1"/>
              <a:t>IndoBERT</a:t>
            </a:r>
            <a:r>
              <a:rPr kumimoji="1" lang="en" altLang="ja-JP" dirty="0"/>
              <a:t> for that classification.</a:t>
            </a:r>
          </a:p>
          <a:p>
            <a:r>
              <a:rPr kumimoji="1" lang="en" altLang="ja-JP" dirty="0"/>
              <a:t>The </a:t>
            </a:r>
            <a:r>
              <a:rPr kumimoji="1" lang="en" altLang="ja-JP" dirty="0" err="1"/>
              <a:t>IndoBERT</a:t>
            </a:r>
            <a:r>
              <a:rPr kumimoji="1" lang="en" altLang="ja-JP" dirty="0"/>
              <a:t> was fine-tuned by 9,000 transcripts labeled "News" and "Third-Party" in the first stage classification, regarding "News" as "news-like" and "third-party" as "other".</a:t>
            </a:r>
          </a:p>
          <a:p>
            <a:endParaRPr kumimoji="1" lang="en" altLang="ja-JP" dirty="0"/>
          </a:p>
          <a:p>
            <a:r>
              <a:rPr kumimoji="1" lang="en" altLang="ja-JP" dirty="0"/>
              <a:t>We evaluated the performance of this stage, but the result was not good as you can see in this table. So, finally, we decided to cancel this second stage classification, and we focused on "Third-Party" as a whole for further analysis.</a:t>
            </a:r>
          </a:p>
          <a:p>
            <a:endParaRPr kumimoji="1" lang="ja-JP" altLang="en-US"/>
          </a:p>
        </p:txBody>
      </p:sp>
      <p:sp>
        <p:nvSpPr>
          <p:cNvPr id="4" name="スライド番号プレースホルダー 3"/>
          <p:cNvSpPr>
            <a:spLocks noGrp="1"/>
          </p:cNvSpPr>
          <p:nvPr>
            <p:ph type="sldNum" sz="quarter" idx="5"/>
          </p:nvPr>
        </p:nvSpPr>
        <p:spPr/>
        <p:txBody>
          <a:bodyPr/>
          <a:lstStyle/>
          <a:p>
            <a:fld id="{DDA6A062-E365-4B7E-887F-361B99466E95}" type="slidenum">
              <a:rPr lang="en-US" smtClean="0"/>
              <a:t>5</a:t>
            </a:fld>
            <a:endParaRPr lang="en-US"/>
          </a:p>
        </p:txBody>
      </p:sp>
    </p:spTree>
    <p:extLst>
      <p:ext uri="{BB962C8B-B14F-4D97-AF65-F5344CB8AC3E}">
        <p14:creationId xmlns:p14="http://schemas.microsoft.com/office/powerpoint/2010/main" val="17568402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 altLang="ja-JP" dirty="0"/>
              <a:t>Our second analysis is Sentiment Analysis.</a:t>
            </a:r>
          </a:p>
          <a:p>
            <a:r>
              <a:rPr kumimoji="1" lang="en" altLang="ja-JP" dirty="0"/>
              <a:t>We classified the third-party videos into three sentiment categories, Positive, Negative, and Neutral.</a:t>
            </a:r>
          </a:p>
          <a:p>
            <a:r>
              <a:rPr kumimoji="1" lang="en" altLang="ja-JP" dirty="0"/>
              <a:t>For this purpose, we simply employed an existing Sentiment Classifier, that is Indonesian </a:t>
            </a:r>
            <a:r>
              <a:rPr kumimoji="1" lang="en" altLang="ja-JP" dirty="0" err="1"/>
              <a:t>RoBERTa</a:t>
            </a:r>
            <a:r>
              <a:rPr kumimoji="1" lang="en" altLang="ja-JP" dirty="0"/>
              <a:t> based pre-trained model fine-tuned by using Indonesian dataset for sentiment analysis.</a:t>
            </a:r>
          </a:p>
          <a:p>
            <a:endParaRPr kumimoji="1" lang="ja-JP" altLang="en-US" dirty="0"/>
          </a:p>
        </p:txBody>
      </p:sp>
      <p:sp>
        <p:nvSpPr>
          <p:cNvPr id="4" name="Slide Number Placeholder 3"/>
          <p:cNvSpPr>
            <a:spLocks noGrp="1"/>
          </p:cNvSpPr>
          <p:nvPr>
            <p:ph type="sldNum" sz="quarter" idx="5"/>
          </p:nvPr>
        </p:nvSpPr>
        <p:spPr/>
        <p:txBody>
          <a:bodyPr/>
          <a:lstStyle/>
          <a:p>
            <a:fld id="{DDA6A062-E365-4B7E-887F-361B99466E95}" type="slidenum">
              <a:rPr lang="en-US" smtClean="0"/>
              <a:t>6</a:t>
            </a:fld>
            <a:endParaRPr lang="en-US"/>
          </a:p>
        </p:txBody>
      </p:sp>
    </p:spTree>
    <p:extLst>
      <p:ext uri="{BB962C8B-B14F-4D97-AF65-F5344CB8AC3E}">
        <p14:creationId xmlns:p14="http://schemas.microsoft.com/office/powerpoint/2010/main" val="42321595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kumimoji="1" lang="en" altLang="ja-JP" dirty="0"/>
              <a:t>This classifier was not tuned for YouTube videos.</a:t>
            </a:r>
          </a:p>
          <a:p>
            <a:r>
              <a:rPr kumimoji="1" lang="en" altLang="ja-JP" dirty="0"/>
              <a:t>So, we wanted to know how this classifier works well or not on the YouTube videos. So at first, we evaluated the performance of this classifier on the YouTube video.</a:t>
            </a:r>
          </a:p>
          <a:p>
            <a:r>
              <a:rPr kumimoji="1" lang="en" altLang="ja-JP" dirty="0"/>
              <a:t>We randomly selected one hundred third-party videos, then manually labeled sentiment classes. Finally, we found 12 of them were difficult to classify, so excluding those, we obtained 88 labeled videos and use them as the test data for our evaluation.</a:t>
            </a:r>
          </a:p>
          <a:p>
            <a:endParaRPr kumimoji="1" lang="en" altLang="ja-JP" dirty="0"/>
          </a:p>
          <a:p>
            <a:r>
              <a:rPr kumimoji="1" lang="en" altLang="ja-JP" dirty="0"/>
              <a:t>The evaluation result is shown in this table.</a:t>
            </a:r>
          </a:p>
          <a:p>
            <a:r>
              <a:rPr kumimoji="1" lang="en" altLang="ja-JP" dirty="0"/>
              <a:t>The average F1-score is 76%.</a:t>
            </a:r>
          </a:p>
          <a:p>
            <a:r>
              <a:rPr kumimoji="1" lang="en" altLang="ja-JP" dirty="0"/>
              <a:t>That is not excellent, but  not so bad. So, we decided to use this sentiment classifier for our further analysis explained in the next few slides.</a:t>
            </a:r>
          </a:p>
        </p:txBody>
      </p:sp>
      <p:sp>
        <p:nvSpPr>
          <p:cNvPr id="4" name="Slide Number Placeholder 3"/>
          <p:cNvSpPr>
            <a:spLocks noGrp="1"/>
          </p:cNvSpPr>
          <p:nvPr>
            <p:ph type="sldNum" sz="quarter" idx="5"/>
          </p:nvPr>
        </p:nvSpPr>
        <p:spPr/>
        <p:txBody>
          <a:bodyPr/>
          <a:lstStyle/>
          <a:p>
            <a:fld id="{DDA6A062-E365-4B7E-887F-361B99466E95}" type="slidenum">
              <a:rPr lang="en-US" smtClean="0"/>
              <a:t>7</a:t>
            </a:fld>
            <a:endParaRPr lang="en-US"/>
          </a:p>
        </p:txBody>
      </p:sp>
    </p:spTree>
    <p:extLst>
      <p:ext uri="{BB962C8B-B14F-4D97-AF65-F5344CB8AC3E}">
        <p14:creationId xmlns:p14="http://schemas.microsoft.com/office/powerpoint/2010/main" val="39826745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mc:Choice xmlns:a14="http://schemas.microsoft.com/office/drawing/2010/main" Requires="a14">
          <p:sp>
            <p:nvSpPr>
              <p:cNvPr id="3" name="Notes Placeholder 2"/>
              <p:cNvSpPr>
                <a:spLocks noGrp="1"/>
              </p:cNvSpPr>
              <p:nvPr>
                <p:ph type="body" idx="1"/>
              </p:nvPr>
            </p:nvSpPr>
            <p:spPr/>
            <p:txBody>
              <a:bodyPr/>
              <a:lstStyle/>
              <a:p>
                <a:r>
                  <a:rPr kumimoji="1" lang="en" altLang="ja-JP" dirty="0"/>
                  <a:t>In order to grasp the overall trend of sentiment, we employed an index called "Sentiment Impact Factor".</a:t>
                </a:r>
              </a:p>
              <a:p>
                <a:r>
                  <a:rPr kumimoji="1" lang="en" altLang="ja-JP" dirty="0"/>
                  <a:t>It is defined as this formula, where Omega is the number of positive posts, Psy is the number of negative posts, and Phi is the number of total posts excluding neutral.</a:t>
                </a:r>
              </a:p>
              <a:p>
                <a:r>
                  <a:rPr kumimoji="1" lang="en" altLang="ja-JP" dirty="0"/>
                  <a:t>The formula consists of two factors.</a:t>
                </a:r>
              </a:p>
              <a:p>
                <a:r>
                  <a:rPr kumimoji="1" lang="en" altLang="ja-JP" dirty="0"/>
                  <a:t>Looking at the first factor, the score becomes plus when positive posts are greater than negative ones. On the other hand, the score becomes minus when negative posts are greater than positive ones.</a:t>
                </a:r>
              </a:p>
              <a:p>
                <a:r>
                  <a:rPr kumimoji="1" lang="en" altLang="ja-JP" dirty="0"/>
                  <a:t>Looking at the latter factor, the total number of posts affects the absolute value of the score. That means greater media coverage impacts the score.</a:t>
                </a:r>
              </a:p>
              <a:p>
                <a:endParaRPr kumimoji="1" lang="en-US" altLang="ja-JP" b="0" i="1" dirty="0">
                  <a:solidFill>
                    <a:srgbClr val="0432FF"/>
                  </a:solidFill>
                  <a:latin typeface="Cambria Math" panose="02040503050406030204" pitchFamily="18" charset="0"/>
                </a:endParaRPr>
              </a:p>
              <a:p>
                <a14:m>
                  <m:oMath xmlns:m="http://schemas.openxmlformats.org/officeDocument/2006/math">
                    <m:r>
                      <a:rPr kumimoji="1" lang="en-US" altLang="ja-JP" b="0" i="1" smtClean="0">
                        <a:solidFill>
                          <a:srgbClr val="0432FF"/>
                        </a:solidFill>
                        <a:latin typeface="Cambria Math" panose="02040503050406030204" pitchFamily="18" charset="0"/>
                      </a:rPr>
                      <m:t>𝜔</m:t>
                    </m:r>
                  </m:oMath>
                </a14:m>
                <a:r>
                  <a:rPr kumimoji="1" lang="ja-JP" altLang="en-US" b="0" i="1" dirty="0">
                    <a:solidFill>
                      <a:srgbClr val="FF0000"/>
                    </a:solidFill>
                    <a:latin typeface="Cambria Math" panose="02040503050406030204" pitchFamily="18" charset="0"/>
                  </a:rPr>
                  <a:t>　オメガ</a:t>
                </a:r>
                <a:endParaRPr kumimoji="1" lang="en-US" altLang="ja-JP" b="0" i="1" dirty="0">
                  <a:solidFill>
                    <a:srgbClr val="FF0000"/>
                  </a:solidFill>
                  <a:latin typeface="Cambria Math" panose="02040503050406030204" pitchFamily="18" charset="0"/>
                </a:endParaRPr>
              </a:p>
              <a:p>
                <a14:m>
                  <m:oMath xmlns:m="http://schemas.openxmlformats.org/officeDocument/2006/math">
                    <m:r>
                      <a:rPr kumimoji="1" lang="en-US" altLang="ja-JP" b="0" i="1" smtClean="0">
                        <a:solidFill>
                          <a:srgbClr val="FF0000"/>
                        </a:solidFill>
                        <a:latin typeface="Cambria Math" panose="02040503050406030204" pitchFamily="18" charset="0"/>
                      </a:rPr>
                      <m:t>𝜓</m:t>
                    </m:r>
                    <m:r>
                      <a:rPr kumimoji="1" lang="ja-JP" altLang="en-US" b="0" i="1" smtClean="0">
                        <a:solidFill>
                          <a:srgbClr val="FF0000"/>
                        </a:solidFill>
                        <a:latin typeface="Cambria Math" panose="02040503050406030204" pitchFamily="18" charset="0"/>
                      </a:rPr>
                      <m:t>　</m:t>
                    </m:r>
                  </m:oMath>
                </a14:m>
                <a:r>
                  <a:rPr kumimoji="1" lang="ja-JP" altLang="en-US" dirty="0"/>
                  <a:t>イータ</a:t>
                </a:r>
                <a:endParaRPr kumimoji="1" lang="en-US" altLang="ja-JP" dirty="0"/>
              </a:p>
              <a:p>
                <a14:m>
                  <m:oMath xmlns:m="http://schemas.openxmlformats.org/officeDocument/2006/math">
                    <m:r>
                      <a:rPr kumimoji="1" lang="en-US" altLang="ja-JP" b="0" i="1" smtClean="0">
                        <a:solidFill>
                          <a:srgbClr val="7030A0"/>
                        </a:solidFill>
                        <a:latin typeface="Cambria Math" panose="02040503050406030204" pitchFamily="18" charset="0"/>
                      </a:rPr>
                      <m:t>𝜙</m:t>
                    </m:r>
                  </m:oMath>
                </a14:m>
                <a:r>
                  <a:rPr kumimoji="1" lang="ja-JP" altLang="en-US" dirty="0"/>
                  <a:t>　ファイ</a:t>
                </a:r>
                <a:endParaRPr kumimoji="1" lang="en-US" altLang="ja-JP" dirty="0"/>
              </a:p>
              <a:p>
                <a:endParaRPr kumimoji="1" lang="en"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latin typeface="+mn-ea"/>
                </a:endParaRPr>
              </a:p>
            </p:txBody>
          </p:sp>
        </mc:Choice>
        <mc:Fallback>
          <p:sp>
            <p:nvSpPr>
              <p:cNvPr id="3" name="Notes Placeholder 2"/>
              <p:cNvSpPr>
                <a:spLocks noGrp="1"/>
              </p:cNvSpPr>
              <p:nvPr>
                <p:ph type="body" idx="1"/>
              </p:nvPr>
            </p:nvSpPr>
            <p:spPr/>
            <p:txBody>
              <a:bodyPr/>
              <a:lstStyle/>
              <a:p>
                <a:r>
                  <a:rPr kumimoji="1" lang="en" altLang="ja-JP" dirty="0"/>
                  <a:t>In order to grasp the overall trend of sentiment, we employed an index called "Sentiment Impact Factor".</a:t>
                </a:r>
              </a:p>
              <a:p>
                <a:r>
                  <a:rPr kumimoji="1" lang="en" altLang="ja-JP" dirty="0"/>
                  <a:t>It is defined as this formula, where Omega is the number of positive posts, Psy is the number of negative posts, and Phi is the number of total posts excluding neutral.</a:t>
                </a:r>
              </a:p>
              <a:p>
                <a:r>
                  <a:rPr kumimoji="1" lang="en" altLang="ja-JP" dirty="0"/>
                  <a:t>The formula consists of two factors.</a:t>
                </a:r>
              </a:p>
              <a:p>
                <a:r>
                  <a:rPr kumimoji="1" lang="en" altLang="ja-JP" dirty="0"/>
                  <a:t>Looking at the first factor, the score becomes plus when positive posts are greater than negative ones. On the other hand, the score becomes minus when negative posts are greater than positive ones.</a:t>
                </a:r>
              </a:p>
              <a:p>
                <a:r>
                  <a:rPr kumimoji="1" lang="en" altLang="ja-JP" dirty="0"/>
                  <a:t>Looking at the latter factor, the total number of posts affects the absolute value of the score. That means greater media coverage impacts the score.</a:t>
                </a:r>
              </a:p>
              <a:p>
                <a:endParaRPr kumimoji="1" lang="en-US" altLang="ja-JP" b="0" i="1" dirty="0">
                  <a:solidFill>
                    <a:srgbClr val="0432FF"/>
                  </a:solidFill>
                  <a:latin typeface="Cambria Math" panose="02040503050406030204" pitchFamily="18" charset="0"/>
                </a:endParaRPr>
              </a:p>
              <a:p>
                <a:r>
                  <a:rPr kumimoji="1" lang="en-US" altLang="ja-JP" b="0" i="0">
                    <a:solidFill>
                      <a:srgbClr val="0432FF"/>
                    </a:solidFill>
                    <a:latin typeface="Cambria Math" panose="02040503050406030204" pitchFamily="18" charset="0"/>
                  </a:rPr>
                  <a:t>𝜔</a:t>
                </a:r>
                <a:r>
                  <a:rPr kumimoji="1" lang="ja-JP" altLang="en-US" b="0" i="1" dirty="0">
                    <a:solidFill>
                      <a:srgbClr val="FF0000"/>
                    </a:solidFill>
                    <a:latin typeface="Cambria Math" panose="02040503050406030204" pitchFamily="18" charset="0"/>
                  </a:rPr>
                  <a:t>　オメガ</a:t>
                </a:r>
                <a:endParaRPr kumimoji="1" lang="en-US" altLang="ja-JP" b="0" i="1" dirty="0">
                  <a:solidFill>
                    <a:srgbClr val="FF0000"/>
                  </a:solidFill>
                  <a:latin typeface="Cambria Math" panose="02040503050406030204" pitchFamily="18" charset="0"/>
                </a:endParaRPr>
              </a:p>
              <a:p>
                <a:r>
                  <a:rPr kumimoji="1" lang="en-US" altLang="ja-JP" b="0" i="0">
                    <a:solidFill>
                      <a:srgbClr val="FF0000"/>
                    </a:solidFill>
                    <a:latin typeface="Cambria Math" panose="02040503050406030204" pitchFamily="18" charset="0"/>
                  </a:rPr>
                  <a:t>𝜓</a:t>
                </a:r>
                <a:r>
                  <a:rPr kumimoji="1" lang="ja-JP" altLang="en-US" b="0" i="0">
                    <a:solidFill>
                      <a:srgbClr val="FF0000"/>
                    </a:solidFill>
                    <a:latin typeface="Cambria Math" panose="02040503050406030204" pitchFamily="18" charset="0"/>
                  </a:rPr>
                  <a:t>　</a:t>
                </a:r>
                <a:r>
                  <a:rPr kumimoji="1" lang="ja-JP" altLang="en-US" dirty="0"/>
                  <a:t>イータ</a:t>
                </a:r>
                <a:endParaRPr kumimoji="1" lang="en-US" altLang="ja-JP" dirty="0"/>
              </a:p>
              <a:p>
                <a:r>
                  <a:rPr kumimoji="1" lang="en-US" altLang="ja-JP" b="0" i="0">
                    <a:solidFill>
                      <a:srgbClr val="7030A0"/>
                    </a:solidFill>
                    <a:latin typeface="Cambria Math" panose="02040503050406030204" pitchFamily="18" charset="0"/>
                  </a:rPr>
                  <a:t>𝜙</a:t>
                </a:r>
                <a:r>
                  <a:rPr kumimoji="1" lang="ja-JP" altLang="en-US" dirty="0"/>
                  <a:t>　ファイ</a:t>
                </a:r>
                <a:endParaRPr kumimoji="1" lang="en-US" altLang="ja-JP" dirty="0"/>
              </a:p>
              <a:p>
                <a:endParaRPr kumimoji="1" lang="en"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en-US" altLang="ja-JP" dirty="0">
                  <a:latin typeface="+mn-ea"/>
                </a:endParaRPr>
              </a:p>
            </p:txBody>
          </p:sp>
        </mc:Fallback>
      </mc:AlternateContent>
      <p:sp>
        <p:nvSpPr>
          <p:cNvPr id="4" name="Slide Number Placeholder 3"/>
          <p:cNvSpPr>
            <a:spLocks noGrp="1"/>
          </p:cNvSpPr>
          <p:nvPr>
            <p:ph type="sldNum" sz="quarter" idx="5"/>
          </p:nvPr>
        </p:nvSpPr>
        <p:spPr/>
        <p:txBody>
          <a:bodyPr/>
          <a:lstStyle/>
          <a:p>
            <a:fld id="{DDA6A062-E365-4B7E-887F-361B99466E95}" type="slidenum">
              <a:rPr lang="en-US" smtClean="0"/>
              <a:t>8</a:t>
            </a:fld>
            <a:endParaRPr lang="en-US"/>
          </a:p>
        </p:txBody>
      </p:sp>
    </p:spTree>
    <p:extLst>
      <p:ext uri="{BB962C8B-B14F-4D97-AF65-F5344CB8AC3E}">
        <p14:creationId xmlns:p14="http://schemas.microsoft.com/office/powerpoint/2010/main" val="815382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1743B-66C8-D58E-9644-BE9757E6CB3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C0ABE68-60AC-422B-0160-0AE246EC068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E97C276-B788-D6E0-B306-64A8F6A83FDD}"/>
              </a:ext>
            </a:extLst>
          </p:cNvPr>
          <p:cNvSpPr>
            <a:spLocks noGrp="1"/>
          </p:cNvSpPr>
          <p:nvPr>
            <p:ph type="dt" sz="half" idx="10"/>
          </p:nvPr>
        </p:nvSpPr>
        <p:spPr/>
        <p:txBody>
          <a:bodyPr/>
          <a:lstStyle/>
          <a:p>
            <a:r>
              <a:rPr lang="en-US" altLang="ja-JP"/>
              <a:t>2024/12/25</a:t>
            </a:r>
            <a:endParaRPr lang="en-US" dirty="0"/>
          </a:p>
        </p:txBody>
      </p:sp>
      <p:sp>
        <p:nvSpPr>
          <p:cNvPr id="5" name="Footer Placeholder 4">
            <a:extLst>
              <a:ext uri="{FF2B5EF4-FFF2-40B4-BE49-F238E27FC236}">
                <a16:creationId xmlns:a16="http://schemas.microsoft.com/office/drawing/2014/main" id="{A1C4B734-7DCB-BB10-BA41-1E774F4EE4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C3AC65-2EF7-C550-06D3-C594BEBF00F2}"/>
              </a:ext>
            </a:extLst>
          </p:cNvPr>
          <p:cNvSpPr>
            <a:spLocks noGrp="1"/>
          </p:cNvSpPr>
          <p:nvPr>
            <p:ph type="sldNum" sz="quarter" idx="12"/>
          </p:nvPr>
        </p:nvSpPr>
        <p:spPr/>
        <p:txBody>
          <a:bodyPr/>
          <a:lstStyle/>
          <a:p>
            <a:fld id="{6E796B70-2EF1-4991-9022-6C7BE8324475}" type="slidenum">
              <a:rPr lang="en-US" smtClean="0"/>
              <a:t>‹#›</a:t>
            </a:fld>
            <a:endParaRPr lang="en-US"/>
          </a:p>
        </p:txBody>
      </p:sp>
    </p:spTree>
    <p:extLst>
      <p:ext uri="{BB962C8B-B14F-4D97-AF65-F5344CB8AC3E}">
        <p14:creationId xmlns:p14="http://schemas.microsoft.com/office/powerpoint/2010/main" val="4947005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2CE47-24B0-C02B-28A5-94F7E46C25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C839CE-2C73-E99B-B228-9B8E7CE3268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8865E0-4DB0-1F83-2168-77DEC4C6CCEC}"/>
              </a:ext>
            </a:extLst>
          </p:cNvPr>
          <p:cNvSpPr>
            <a:spLocks noGrp="1"/>
          </p:cNvSpPr>
          <p:nvPr>
            <p:ph type="dt" sz="half" idx="10"/>
          </p:nvPr>
        </p:nvSpPr>
        <p:spPr/>
        <p:txBody>
          <a:bodyPr/>
          <a:lstStyle/>
          <a:p>
            <a:r>
              <a:rPr lang="en-US" altLang="ja-JP"/>
              <a:t>2024/12/25</a:t>
            </a:r>
            <a:endParaRPr lang="en-US"/>
          </a:p>
        </p:txBody>
      </p:sp>
      <p:sp>
        <p:nvSpPr>
          <p:cNvPr id="5" name="Footer Placeholder 4">
            <a:extLst>
              <a:ext uri="{FF2B5EF4-FFF2-40B4-BE49-F238E27FC236}">
                <a16:creationId xmlns:a16="http://schemas.microsoft.com/office/drawing/2014/main" id="{A2038A7D-944A-7144-8D2C-E86A0C5CF1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181D3E-367D-B9AD-EBED-AC71FC0FA0D9}"/>
              </a:ext>
            </a:extLst>
          </p:cNvPr>
          <p:cNvSpPr>
            <a:spLocks noGrp="1"/>
          </p:cNvSpPr>
          <p:nvPr>
            <p:ph type="sldNum" sz="quarter" idx="12"/>
          </p:nvPr>
        </p:nvSpPr>
        <p:spPr/>
        <p:txBody>
          <a:bodyPr/>
          <a:lstStyle/>
          <a:p>
            <a:fld id="{6E796B70-2EF1-4991-9022-6C7BE8324475}" type="slidenum">
              <a:rPr lang="en-US" smtClean="0"/>
              <a:t>‹#›</a:t>
            </a:fld>
            <a:endParaRPr lang="en-US"/>
          </a:p>
        </p:txBody>
      </p:sp>
    </p:spTree>
    <p:extLst>
      <p:ext uri="{BB962C8B-B14F-4D97-AF65-F5344CB8AC3E}">
        <p14:creationId xmlns:p14="http://schemas.microsoft.com/office/powerpoint/2010/main" val="11982578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A6C4285-4E4C-F1C3-B1C9-CF7C1C2D90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2FB51A4-7206-0434-F07F-7DF8F0D0FBD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E49DD3-42DB-F2A5-73AE-372D9E016BFC}"/>
              </a:ext>
            </a:extLst>
          </p:cNvPr>
          <p:cNvSpPr>
            <a:spLocks noGrp="1"/>
          </p:cNvSpPr>
          <p:nvPr>
            <p:ph type="dt" sz="half" idx="10"/>
          </p:nvPr>
        </p:nvSpPr>
        <p:spPr/>
        <p:txBody>
          <a:bodyPr/>
          <a:lstStyle/>
          <a:p>
            <a:r>
              <a:rPr lang="en-US" altLang="ja-JP"/>
              <a:t>2024/12/25</a:t>
            </a:r>
            <a:endParaRPr lang="en-US"/>
          </a:p>
        </p:txBody>
      </p:sp>
      <p:sp>
        <p:nvSpPr>
          <p:cNvPr id="5" name="Footer Placeholder 4">
            <a:extLst>
              <a:ext uri="{FF2B5EF4-FFF2-40B4-BE49-F238E27FC236}">
                <a16:creationId xmlns:a16="http://schemas.microsoft.com/office/drawing/2014/main" id="{AC0EDA62-E4BC-6FCC-B7B1-044FF9CAB7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690FBC-5614-7EB2-9F22-9B0D1730C1FE}"/>
              </a:ext>
            </a:extLst>
          </p:cNvPr>
          <p:cNvSpPr>
            <a:spLocks noGrp="1"/>
          </p:cNvSpPr>
          <p:nvPr>
            <p:ph type="sldNum" sz="quarter" idx="12"/>
          </p:nvPr>
        </p:nvSpPr>
        <p:spPr/>
        <p:txBody>
          <a:bodyPr/>
          <a:lstStyle/>
          <a:p>
            <a:fld id="{6E796B70-2EF1-4991-9022-6C7BE8324475}" type="slidenum">
              <a:rPr lang="en-US" smtClean="0"/>
              <a:t>‹#›</a:t>
            </a:fld>
            <a:endParaRPr lang="en-US"/>
          </a:p>
        </p:txBody>
      </p:sp>
    </p:spTree>
    <p:extLst>
      <p:ext uri="{BB962C8B-B14F-4D97-AF65-F5344CB8AC3E}">
        <p14:creationId xmlns:p14="http://schemas.microsoft.com/office/powerpoint/2010/main" val="4147549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FEB3F-64AC-F25B-466D-6D6084D7B3FD}"/>
              </a:ext>
            </a:extLst>
          </p:cNvPr>
          <p:cNvSpPr>
            <a:spLocks noGrp="1"/>
          </p:cNvSpPr>
          <p:nvPr>
            <p:ph type="title"/>
          </p:nvPr>
        </p:nvSpPr>
        <p:spPr/>
        <p:txBody>
          <a:bodyPr/>
          <a:lstStyle>
            <a:lvl1pPr>
              <a:defRPr b="1"/>
            </a:lvl1pPr>
          </a:lstStyle>
          <a:p>
            <a:r>
              <a:rPr lang="en-US" dirty="0"/>
              <a:t>Click to edit Master title style</a:t>
            </a:r>
          </a:p>
        </p:txBody>
      </p:sp>
      <p:sp>
        <p:nvSpPr>
          <p:cNvPr id="3" name="Content Placeholder 2">
            <a:extLst>
              <a:ext uri="{FF2B5EF4-FFF2-40B4-BE49-F238E27FC236}">
                <a16:creationId xmlns:a16="http://schemas.microsoft.com/office/drawing/2014/main" id="{BB77B137-5415-A821-FBA7-490EA1DAE8F6}"/>
              </a:ext>
            </a:extLst>
          </p:cNvPr>
          <p:cNvSpPr>
            <a:spLocks noGrp="1"/>
          </p:cNvSpPr>
          <p:nvPr>
            <p:ph idx="1"/>
          </p:nvPr>
        </p:nvSpPr>
        <p:spPr/>
        <p:txBody>
          <a:bodyPr/>
          <a:lstStyle>
            <a:lvl2pPr>
              <a:defRPr sz="2400"/>
            </a:lvl2pPr>
            <a:lvl3pPr marL="1166813" indent="-365125">
              <a:buFont typeface="Calibri" panose="020F0502020204030204" pitchFamily="34" charset="0"/>
              <a:buChar char="→"/>
              <a:defRPr sz="2400"/>
            </a:lvl3pPr>
            <a:lvl4pPr marL="1436688" indent="-228600">
              <a:defRPr/>
            </a:lvl4pPr>
            <a:lvl5pPr marL="1708150" indent="-22860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845AEAE-8D16-A8F1-253E-5A926426A292}"/>
              </a:ext>
            </a:extLst>
          </p:cNvPr>
          <p:cNvSpPr>
            <a:spLocks noGrp="1"/>
          </p:cNvSpPr>
          <p:nvPr>
            <p:ph type="dt" sz="half" idx="10"/>
          </p:nvPr>
        </p:nvSpPr>
        <p:spPr/>
        <p:txBody>
          <a:bodyPr/>
          <a:lstStyle/>
          <a:p>
            <a:r>
              <a:rPr lang="en-US" altLang="ja-JP"/>
              <a:t>2024/12/25</a:t>
            </a:r>
            <a:endParaRPr lang="en-US" dirty="0"/>
          </a:p>
        </p:txBody>
      </p:sp>
      <p:sp>
        <p:nvSpPr>
          <p:cNvPr id="5" name="Footer Placeholder 4">
            <a:extLst>
              <a:ext uri="{FF2B5EF4-FFF2-40B4-BE49-F238E27FC236}">
                <a16:creationId xmlns:a16="http://schemas.microsoft.com/office/drawing/2014/main" id="{31DBC74A-4EDF-5B27-D0F7-953BAD761D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6543EB-7E43-B9C5-3F0E-17C4EDB480F6}"/>
              </a:ext>
            </a:extLst>
          </p:cNvPr>
          <p:cNvSpPr>
            <a:spLocks noGrp="1"/>
          </p:cNvSpPr>
          <p:nvPr>
            <p:ph type="sldNum" sz="quarter" idx="12"/>
          </p:nvPr>
        </p:nvSpPr>
        <p:spPr/>
        <p:txBody>
          <a:bodyPr/>
          <a:lstStyle/>
          <a:p>
            <a:fld id="{6E796B70-2EF1-4991-9022-6C7BE8324475}" type="slidenum">
              <a:rPr lang="en-US" smtClean="0"/>
              <a:t>‹#›</a:t>
            </a:fld>
            <a:endParaRPr lang="en-US"/>
          </a:p>
        </p:txBody>
      </p:sp>
    </p:spTree>
    <p:extLst>
      <p:ext uri="{BB962C8B-B14F-4D97-AF65-F5344CB8AC3E}">
        <p14:creationId xmlns:p14="http://schemas.microsoft.com/office/powerpoint/2010/main" val="1712116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1BCA0-A6DE-DF3E-44D4-026EE30D0BF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498764A-B6D7-21DB-C58D-CAE9DD4FA3E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DFEE35B-2DC2-4EBB-96DD-6E3940FDA35D}"/>
              </a:ext>
            </a:extLst>
          </p:cNvPr>
          <p:cNvSpPr>
            <a:spLocks noGrp="1"/>
          </p:cNvSpPr>
          <p:nvPr>
            <p:ph type="dt" sz="half" idx="10"/>
          </p:nvPr>
        </p:nvSpPr>
        <p:spPr/>
        <p:txBody>
          <a:bodyPr/>
          <a:lstStyle/>
          <a:p>
            <a:r>
              <a:rPr lang="en-US" altLang="ja-JP"/>
              <a:t>2024/12/25</a:t>
            </a:r>
            <a:endParaRPr lang="en-US"/>
          </a:p>
        </p:txBody>
      </p:sp>
      <p:sp>
        <p:nvSpPr>
          <p:cNvPr id="5" name="Footer Placeholder 4">
            <a:extLst>
              <a:ext uri="{FF2B5EF4-FFF2-40B4-BE49-F238E27FC236}">
                <a16:creationId xmlns:a16="http://schemas.microsoft.com/office/drawing/2014/main" id="{2DB996F2-E041-4FA3-1663-0C47E69B8A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6A459C-650D-4F5C-94F6-87DD59E13232}"/>
              </a:ext>
            </a:extLst>
          </p:cNvPr>
          <p:cNvSpPr>
            <a:spLocks noGrp="1"/>
          </p:cNvSpPr>
          <p:nvPr>
            <p:ph type="sldNum" sz="quarter" idx="12"/>
          </p:nvPr>
        </p:nvSpPr>
        <p:spPr/>
        <p:txBody>
          <a:bodyPr/>
          <a:lstStyle/>
          <a:p>
            <a:fld id="{6E796B70-2EF1-4991-9022-6C7BE8324475}" type="slidenum">
              <a:rPr lang="en-US" smtClean="0"/>
              <a:t>‹#›</a:t>
            </a:fld>
            <a:endParaRPr lang="en-US"/>
          </a:p>
        </p:txBody>
      </p:sp>
    </p:spTree>
    <p:extLst>
      <p:ext uri="{BB962C8B-B14F-4D97-AF65-F5344CB8AC3E}">
        <p14:creationId xmlns:p14="http://schemas.microsoft.com/office/powerpoint/2010/main" val="28910735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4AF7C-7C14-D866-342C-FE518C1133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49533E-14D7-3B22-8465-BB91CB7EF01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7D0983E-E621-6A20-25CC-56985273BDF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5FD8792-61C6-0741-F757-48D0ACA125B4}"/>
              </a:ext>
            </a:extLst>
          </p:cNvPr>
          <p:cNvSpPr>
            <a:spLocks noGrp="1"/>
          </p:cNvSpPr>
          <p:nvPr>
            <p:ph type="dt" sz="half" idx="10"/>
          </p:nvPr>
        </p:nvSpPr>
        <p:spPr/>
        <p:txBody>
          <a:bodyPr/>
          <a:lstStyle/>
          <a:p>
            <a:r>
              <a:rPr lang="en-US" altLang="ja-JP"/>
              <a:t>2024/12/25</a:t>
            </a:r>
            <a:endParaRPr lang="en-US"/>
          </a:p>
        </p:txBody>
      </p:sp>
      <p:sp>
        <p:nvSpPr>
          <p:cNvPr id="6" name="Footer Placeholder 5">
            <a:extLst>
              <a:ext uri="{FF2B5EF4-FFF2-40B4-BE49-F238E27FC236}">
                <a16:creationId xmlns:a16="http://schemas.microsoft.com/office/drawing/2014/main" id="{BD077A5C-6EFC-DE75-A5D2-1BA385752B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76434E-7732-E69B-EFAF-5CA2497419F4}"/>
              </a:ext>
            </a:extLst>
          </p:cNvPr>
          <p:cNvSpPr>
            <a:spLocks noGrp="1"/>
          </p:cNvSpPr>
          <p:nvPr>
            <p:ph type="sldNum" sz="quarter" idx="12"/>
          </p:nvPr>
        </p:nvSpPr>
        <p:spPr/>
        <p:txBody>
          <a:bodyPr/>
          <a:lstStyle/>
          <a:p>
            <a:fld id="{6E796B70-2EF1-4991-9022-6C7BE8324475}" type="slidenum">
              <a:rPr lang="en-US" smtClean="0"/>
              <a:t>‹#›</a:t>
            </a:fld>
            <a:endParaRPr lang="en-US"/>
          </a:p>
        </p:txBody>
      </p:sp>
    </p:spTree>
    <p:extLst>
      <p:ext uri="{BB962C8B-B14F-4D97-AF65-F5344CB8AC3E}">
        <p14:creationId xmlns:p14="http://schemas.microsoft.com/office/powerpoint/2010/main" val="9556139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419630-E9D2-0766-1BC8-B809594C3FA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089B6D8-6ED2-9CFC-4A9E-8D4A4971FEE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6C1A27-EF5F-B152-6696-AA391D5150A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6F9D64D-C4C2-852B-038E-AE4DE3EB07D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CB14C5E-6049-0E16-7652-497E166F71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3CE2F7C-914C-7213-70E1-D75A42BD29BA}"/>
              </a:ext>
            </a:extLst>
          </p:cNvPr>
          <p:cNvSpPr>
            <a:spLocks noGrp="1"/>
          </p:cNvSpPr>
          <p:nvPr>
            <p:ph type="dt" sz="half" idx="10"/>
          </p:nvPr>
        </p:nvSpPr>
        <p:spPr/>
        <p:txBody>
          <a:bodyPr/>
          <a:lstStyle/>
          <a:p>
            <a:r>
              <a:rPr lang="en-US" altLang="ja-JP"/>
              <a:t>2024/12/25</a:t>
            </a:r>
            <a:endParaRPr lang="en-US"/>
          </a:p>
        </p:txBody>
      </p:sp>
      <p:sp>
        <p:nvSpPr>
          <p:cNvPr id="8" name="Footer Placeholder 7">
            <a:extLst>
              <a:ext uri="{FF2B5EF4-FFF2-40B4-BE49-F238E27FC236}">
                <a16:creationId xmlns:a16="http://schemas.microsoft.com/office/drawing/2014/main" id="{AF5D07F4-0369-1853-8157-16C3D803A74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3C52259-94F0-6BC6-6399-61FB9B6F8E49}"/>
              </a:ext>
            </a:extLst>
          </p:cNvPr>
          <p:cNvSpPr>
            <a:spLocks noGrp="1"/>
          </p:cNvSpPr>
          <p:nvPr>
            <p:ph type="sldNum" sz="quarter" idx="12"/>
          </p:nvPr>
        </p:nvSpPr>
        <p:spPr/>
        <p:txBody>
          <a:bodyPr/>
          <a:lstStyle/>
          <a:p>
            <a:fld id="{6E796B70-2EF1-4991-9022-6C7BE8324475}" type="slidenum">
              <a:rPr lang="en-US" smtClean="0"/>
              <a:t>‹#›</a:t>
            </a:fld>
            <a:endParaRPr lang="en-US"/>
          </a:p>
        </p:txBody>
      </p:sp>
    </p:spTree>
    <p:extLst>
      <p:ext uri="{BB962C8B-B14F-4D97-AF65-F5344CB8AC3E}">
        <p14:creationId xmlns:p14="http://schemas.microsoft.com/office/powerpoint/2010/main" val="34113621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D6A1A2-0B24-48A0-D3FA-85FB57E0B16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F2C8A35-6F25-7542-E17D-EA013A381FFF}"/>
              </a:ext>
            </a:extLst>
          </p:cNvPr>
          <p:cNvSpPr>
            <a:spLocks noGrp="1"/>
          </p:cNvSpPr>
          <p:nvPr>
            <p:ph type="dt" sz="half" idx="10"/>
          </p:nvPr>
        </p:nvSpPr>
        <p:spPr/>
        <p:txBody>
          <a:bodyPr/>
          <a:lstStyle/>
          <a:p>
            <a:r>
              <a:rPr lang="en-US" altLang="ja-JP"/>
              <a:t>2024/12/25</a:t>
            </a:r>
            <a:endParaRPr lang="en-US"/>
          </a:p>
        </p:txBody>
      </p:sp>
      <p:sp>
        <p:nvSpPr>
          <p:cNvPr id="4" name="Footer Placeholder 3">
            <a:extLst>
              <a:ext uri="{FF2B5EF4-FFF2-40B4-BE49-F238E27FC236}">
                <a16:creationId xmlns:a16="http://schemas.microsoft.com/office/drawing/2014/main" id="{ED36304D-9F96-3DA2-A67B-5533020AAB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AD3FF87-D407-05E3-4C84-2BFAD68CC14B}"/>
              </a:ext>
            </a:extLst>
          </p:cNvPr>
          <p:cNvSpPr>
            <a:spLocks noGrp="1"/>
          </p:cNvSpPr>
          <p:nvPr>
            <p:ph type="sldNum" sz="quarter" idx="12"/>
          </p:nvPr>
        </p:nvSpPr>
        <p:spPr/>
        <p:txBody>
          <a:bodyPr/>
          <a:lstStyle/>
          <a:p>
            <a:fld id="{6E796B70-2EF1-4991-9022-6C7BE8324475}" type="slidenum">
              <a:rPr lang="en-US" smtClean="0"/>
              <a:t>‹#›</a:t>
            </a:fld>
            <a:endParaRPr lang="en-US"/>
          </a:p>
        </p:txBody>
      </p:sp>
    </p:spTree>
    <p:extLst>
      <p:ext uri="{BB962C8B-B14F-4D97-AF65-F5344CB8AC3E}">
        <p14:creationId xmlns:p14="http://schemas.microsoft.com/office/powerpoint/2010/main" val="26263773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DE05D0-0027-3B76-CA17-A819F03EC0BD}"/>
              </a:ext>
            </a:extLst>
          </p:cNvPr>
          <p:cNvSpPr>
            <a:spLocks noGrp="1"/>
          </p:cNvSpPr>
          <p:nvPr>
            <p:ph type="dt" sz="half" idx="10"/>
          </p:nvPr>
        </p:nvSpPr>
        <p:spPr/>
        <p:txBody>
          <a:bodyPr/>
          <a:lstStyle/>
          <a:p>
            <a:r>
              <a:rPr lang="en-US" altLang="ja-JP"/>
              <a:t>2024/12/25</a:t>
            </a:r>
            <a:endParaRPr lang="en-US"/>
          </a:p>
        </p:txBody>
      </p:sp>
      <p:sp>
        <p:nvSpPr>
          <p:cNvPr id="3" name="Footer Placeholder 2">
            <a:extLst>
              <a:ext uri="{FF2B5EF4-FFF2-40B4-BE49-F238E27FC236}">
                <a16:creationId xmlns:a16="http://schemas.microsoft.com/office/drawing/2014/main" id="{83578B84-9F91-803A-E392-3C7FA38DAC4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8078982-807E-CB43-FE55-A6C0AD91A882}"/>
              </a:ext>
            </a:extLst>
          </p:cNvPr>
          <p:cNvSpPr>
            <a:spLocks noGrp="1"/>
          </p:cNvSpPr>
          <p:nvPr>
            <p:ph type="sldNum" sz="quarter" idx="12"/>
          </p:nvPr>
        </p:nvSpPr>
        <p:spPr/>
        <p:txBody>
          <a:bodyPr/>
          <a:lstStyle/>
          <a:p>
            <a:fld id="{6E796B70-2EF1-4991-9022-6C7BE8324475}" type="slidenum">
              <a:rPr lang="en-US" smtClean="0"/>
              <a:t>‹#›</a:t>
            </a:fld>
            <a:endParaRPr lang="en-US"/>
          </a:p>
        </p:txBody>
      </p:sp>
    </p:spTree>
    <p:extLst>
      <p:ext uri="{BB962C8B-B14F-4D97-AF65-F5344CB8AC3E}">
        <p14:creationId xmlns:p14="http://schemas.microsoft.com/office/powerpoint/2010/main" val="7544897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95DED-AA25-5D08-C245-A3D4DA85DD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A58207E-29D2-CEB5-62A3-D555DD24DE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41204B-9842-CA41-0EE6-6B71A62929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162AA2-BBD8-DC75-6C0D-A752340B4C9D}"/>
              </a:ext>
            </a:extLst>
          </p:cNvPr>
          <p:cNvSpPr>
            <a:spLocks noGrp="1"/>
          </p:cNvSpPr>
          <p:nvPr>
            <p:ph type="dt" sz="half" idx="10"/>
          </p:nvPr>
        </p:nvSpPr>
        <p:spPr/>
        <p:txBody>
          <a:bodyPr/>
          <a:lstStyle/>
          <a:p>
            <a:r>
              <a:rPr lang="en-US" altLang="ja-JP"/>
              <a:t>2024/12/25</a:t>
            </a:r>
            <a:endParaRPr lang="en-US"/>
          </a:p>
        </p:txBody>
      </p:sp>
      <p:sp>
        <p:nvSpPr>
          <p:cNvPr id="6" name="Footer Placeholder 5">
            <a:extLst>
              <a:ext uri="{FF2B5EF4-FFF2-40B4-BE49-F238E27FC236}">
                <a16:creationId xmlns:a16="http://schemas.microsoft.com/office/drawing/2014/main" id="{7352A63F-BDEB-23BC-126F-76291D42B5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2B7CF0-3EF1-D975-EF63-13514D622984}"/>
              </a:ext>
            </a:extLst>
          </p:cNvPr>
          <p:cNvSpPr>
            <a:spLocks noGrp="1"/>
          </p:cNvSpPr>
          <p:nvPr>
            <p:ph type="sldNum" sz="quarter" idx="12"/>
          </p:nvPr>
        </p:nvSpPr>
        <p:spPr/>
        <p:txBody>
          <a:bodyPr/>
          <a:lstStyle/>
          <a:p>
            <a:fld id="{6E796B70-2EF1-4991-9022-6C7BE8324475}" type="slidenum">
              <a:rPr lang="en-US" smtClean="0"/>
              <a:t>‹#›</a:t>
            </a:fld>
            <a:endParaRPr lang="en-US"/>
          </a:p>
        </p:txBody>
      </p:sp>
    </p:spTree>
    <p:extLst>
      <p:ext uri="{BB962C8B-B14F-4D97-AF65-F5344CB8AC3E}">
        <p14:creationId xmlns:p14="http://schemas.microsoft.com/office/powerpoint/2010/main" val="25162812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453A91-D6C1-B7BC-753C-A4F71A8EAC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DFBDD26-94A3-6034-3E0C-C74BCED7E9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1E7B812-EA7F-21C7-2143-10FE59A669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6EB115E-9663-FE29-104B-7FF1C84F701B}"/>
              </a:ext>
            </a:extLst>
          </p:cNvPr>
          <p:cNvSpPr>
            <a:spLocks noGrp="1"/>
          </p:cNvSpPr>
          <p:nvPr>
            <p:ph type="dt" sz="half" idx="10"/>
          </p:nvPr>
        </p:nvSpPr>
        <p:spPr/>
        <p:txBody>
          <a:bodyPr/>
          <a:lstStyle/>
          <a:p>
            <a:r>
              <a:rPr lang="en-US" altLang="ja-JP"/>
              <a:t>2024/12/25</a:t>
            </a:r>
            <a:endParaRPr lang="en-US"/>
          </a:p>
        </p:txBody>
      </p:sp>
      <p:sp>
        <p:nvSpPr>
          <p:cNvPr id="6" name="Footer Placeholder 5">
            <a:extLst>
              <a:ext uri="{FF2B5EF4-FFF2-40B4-BE49-F238E27FC236}">
                <a16:creationId xmlns:a16="http://schemas.microsoft.com/office/drawing/2014/main" id="{82D74890-4F7D-2189-2E9E-F6DCF372D3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CFDE0A-D996-9385-23A1-6261FB4ADE9B}"/>
              </a:ext>
            </a:extLst>
          </p:cNvPr>
          <p:cNvSpPr>
            <a:spLocks noGrp="1"/>
          </p:cNvSpPr>
          <p:nvPr>
            <p:ph type="sldNum" sz="quarter" idx="12"/>
          </p:nvPr>
        </p:nvSpPr>
        <p:spPr/>
        <p:txBody>
          <a:bodyPr/>
          <a:lstStyle/>
          <a:p>
            <a:fld id="{6E796B70-2EF1-4991-9022-6C7BE8324475}" type="slidenum">
              <a:rPr lang="en-US" smtClean="0"/>
              <a:t>‹#›</a:t>
            </a:fld>
            <a:endParaRPr lang="en-US"/>
          </a:p>
        </p:txBody>
      </p:sp>
    </p:spTree>
    <p:extLst>
      <p:ext uri="{BB962C8B-B14F-4D97-AF65-F5344CB8AC3E}">
        <p14:creationId xmlns:p14="http://schemas.microsoft.com/office/powerpoint/2010/main" val="8593822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EED2098-E78B-0406-CB0F-A473EF19CF3E}"/>
              </a:ext>
            </a:extLst>
          </p:cNvPr>
          <p:cNvSpPr/>
          <p:nvPr userDrawn="1"/>
        </p:nvSpPr>
        <p:spPr>
          <a:xfrm>
            <a:off x="0" y="-22225"/>
            <a:ext cx="12192000" cy="250825"/>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Date Placeholder 3">
            <a:extLst>
              <a:ext uri="{FF2B5EF4-FFF2-40B4-BE49-F238E27FC236}">
                <a16:creationId xmlns:a16="http://schemas.microsoft.com/office/drawing/2014/main" id="{46BABDDF-A4FA-71C6-D8A2-203263B2E7AE}"/>
              </a:ext>
            </a:extLst>
          </p:cNvPr>
          <p:cNvSpPr>
            <a:spLocks noGrp="1"/>
          </p:cNvSpPr>
          <p:nvPr>
            <p:ph type="dt" sz="half" idx="2"/>
          </p:nvPr>
        </p:nvSpPr>
        <p:spPr>
          <a:xfrm>
            <a:off x="213359" y="6356350"/>
            <a:ext cx="2743200" cy="365125"/>
          </a:xfrm>
          <a:prstGeom prst="rect">
            <a:avLst/>
          </a:prstGeom>
        </p:spPr>
        <p:txBody>
          <a:bodyPr vert="horz" lIns="91440" tIns="45720" rIns="91440" bIns="45720" rtlCol="0" anchor="ctr"/>
          <a:lstStyle>
            <a:lvl1pPr algn="l">
              <a:defRPr sz="2000" b="1">
                <a:solidFill>
                  <a:schemeClr val="tx1">
                    <a:lumMod val="85000"/>
                    <a:lumOff val="15000"/>
                  </a:schemeClr>
                </a:solidFill>
              </a:defRPr>
            </a:lvl1pPr>
          </a:lstStyle>
          <a:p>
            <a:r>
              <a:rPr lang="en-US" altLang="ja-JP"/>
              <a:t>2024/12/25</a:t>
            </a:r>
            <a:endParaRPr lang="en-US" dirty="0"/>
          </a:p>
        </p:txBody>
      </p:sp>
      <p:sp>
        <p:nvSpPr>
          <p:cNvPr id="5" name="Footer Placeholder 4">
            <a:extLst>
              <a:ext uri="{FF2B5EF4-FFF2-40B4-BE49-F238E27FC236}">
                <a16:creationId xmlns:a16="http://schemas.microsoft.com/office/drawing/2014/main" id="{78143992-5AAE-9FDF-8688-8E401D268AE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5C866CD0-45BE-775E-F717-E6CB9B1985DF}"/>
              </a:ext>
            </a:extLst>
          </p:cNvPr>
          <p:cNvSpPr>
            <a:spLocks noGrp="1"/>
          </p:cNvSpPr>
          <p:nvPr>
            <p:ph type="sldNum" sz="quarter" idx="4"/>
          </p:nvPr>
        </p:nvSpPr>
        <p:spPr>
          <a:xfrm>
            <a:off x="11094722" y="6215062"/>
            <a:ext cx="883919" cy="642938"/>
          </a:xfrm>
          <a:prstGeom prst="rect">
            <a:avLst/>
          </a:prstGeom>
          <a:solidFill>
            <a:schemeClr val="accent1"/>
          </a:solidFill>
          <a:ln>
            <a:noFill/>
          </a:ln>
        </p:spPr>
        <p:txBody>
          <a:bodyPr vert="horz" lIns="91440" tIns="45720" rIns="91440" bIns="45720" rtlCol="0" anchor="ctr"/>
          <a:lstStyle>
            <a:lvl1pPr algn="ctr">
              <a:defRPr sz="3200" b="1">
                <a:solidFill>
                  <a:schemeClr val="bg1"/>
                </a:solidFill>
              </a:defRPr>
            </a:lvl1pPr>
          </a:lstStyle>
          <a:p>
            <a:fld id="{6E796B70-2EF1-4991-9022-6C7BE8324475}" type="slidenum">
              <a:rPr lang="en-US" smtClean="0"/>
              <a:pPr/>
              <a:t>‹#›</a:t>
            </a:fld>
            <a:endParaRPr lang="en-US" dirty="0"/>
          </a:p>
        </p:txBody>
      </p:sp>
      <p:sp>
        <p:nvSpPr>
          <p:cNvPr id="2" name="Title Placeholder 1">
            <a:extLst>
              <a:ext uri="{FF2B5EF4-FFF2-40B4-BE49-F238E27FC236}">
                <a16:creationId xmlns:a16="http://schemas.microsoft.com/office/drawing/2014/main" id="{33397DC2-1983-5AFC-A27A-9825783A573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B421E181-52D7-0407-61A9-4E485A961F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0668195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p:txStyles>
    <p:titleStyle>
      <a:lvl1pPr algn="l" defTabSz="914400" rtl="0" eaLnBrk="1" latinLnBrk="0" hangingPunct="1">
        <a:lnSpc>
          <a:spcPct val="90000"/>
        </a:lnSpc>
        <a:spcBef>
          <a:spcPct val="0"/>
        </a:spcBef>
        <a:buNone/>
        <a:defRPr sz="4400" b="1" kern="1200">
          <a:solidFill>
            <a:schemeClr val="tx1"/>
          </a:solidFill>
          <a:latin typeface="+mj-lt"/>
          <a:ea typeface="+mj-ea"/>
          <a:cs typeface="+mj-cs"/>
        </a:defRPr>
      </a:lvl1pPr>
    </p:titleStyle>
    <p:bodyStyle>
      <a:lvl1pPr marL="541338" indent="-541338" algn="l" defTabSz="914400" rtl="0" eaLnBrk="1" latinLnBrk="0" hangingPunct="1">
        <a:lnSpc>
          <a:spcPct val="90000"/>
        </a:lnSpc>
        <a:spcBef>
          <a:spcPts val="1000"/>
        </a:spcBef>
        <a:buClr>
          <a:schemeClr val="accent1"/>
        </a:buClr>
        <a:buFont typeface="Wingdings" panose="05000000000000000000" pitchFamily="2" charset="2"/>
        <a:buChar char="n"/>
        <a:defRPr sz="2400" kern="1200">
          <a:solidFill>
            <a:schemeClr val="tx1"/>
          </a:solidFill>
          <a:latin typeface="+mn-lt"/>
          <a:ea typeface="+mn-ea"/>
          <a:cs typeface="+mn-cs"/>
        </a:defRPr>
      </a:lvl1pPr>
      <a:lvl2pPr marL="801688" indent="-228600" algn="l" defTabSz="914400" rtl="0" eaLnBrk="1" latinLnBrk="0" hangingPunct="1">
        <a:lnSpc>
          <a:spcPct val="90000"/>
        </a:lnSpc>
        <a:spcBef>
          <a:spcPts val="500"/>
        </a:spcBef>
        <a:buClr>
          <a:schemeClr val="accent1"/>
        </a:buClr>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3pPr>
      <a:lvl4pPr marL="1520825" indent="-228600"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solidFill>
          <a:latin typeface="+mn-lt"/>
          <a:ea typeface="+mn-ea"/>
          <a:cs typeface="+mn-cs"/>
        </a:defRPr>
      </a:lvl4pPr>
      <a:lvl5pPr marL="1968500" indent="-228600"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8.sv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1.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3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A86F1B82-95A9-C657-A74C-10BDA99EDC44}"/>
              </a:ext>
            </a:extLst>
          </p:cNvPr>
          <p:cNvSpPr/>
          <p:nvPr/>
        </p:nvSpPr>
        <p:spPr>
          <a:xfrm>
            <a:off x="338137" y="3928351"/>
            <a:ext cx="11515726" cy="1066608"/>
          </a:xfrm>
          <a:prstGeom prst="roundRect">
            <a:avLst>
              <a:gd name="adj" fmla="val 6642"/>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6AD7F5B-C8B6-828A-64AD-13B642830ED3}"/>
              </a:ext>
            </a:extLst>
          </p:cNvPr>
          <p:cNvSpPr>
            <a:spLocks noGrp="1"/>
          </p:cNvSpPr>
          <p:nvPr>
            <p:ph type="ctrTitle"/>
          </p:nvPr>
        </p:nvSpPr>
        <p:spPr>
          <a:xfrm>
            <a:off x="338137" y="1122363"/>
            <a:ext cx="11515726" cy="2387600"/>
          </a:xfrm>
        </p:spPr>
        <p:txBody>
          <a:bodyPr>
            <a:norm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altLang="ja-JP" sz="4000" b="1" i="0" u="none" strike="noStrike" kern="1200" cap="none" spc="0" normalizeH="0" baseline="0" noProof="0" dirty="0">
                <a:ln>
                  <a:noFill/>
                </a:ln>
                <a:solidFill>
                  <a:prstClr val="black"/>
                </a:solidFill>
                <a:effectLst/>
                <a:uLnTx/>
                <a:uFillTx/>
                <a:ea typeface="游ゴシック Light" panose="020B0300000000000000" pitchFamily="50" charset="-128"/>
                <a:cs typeface="+mn-cs"/>
              </a:rPr>
              <a:t>Time Series Sentiment Analysis of YouTube Videos</a:t>
            </a:r>
            <a:br>
              <a:rPr kumimoji="0" lang="en-US" altLang="ja-JP" sz="4000" b="1" i="0" u="none" strike="noStrike" kern="1200" cap="none" spc="0" normalizeH="0" baseline="0" noProof="0" dirty="0">
                <a:ln>
                  <a:noFill/>
                </a:ln>
                <a:solidFill>
                  <a:prstClr val="black"/>
                </a:solidFill>
                <a:effectLst/>
                <a:uLnTx/>
                <a:uFillTx/>
                <a:ea typeface="游ゴシック Light" panose="020B0300000000000000" pitchFamily="50" charset="-128"/>
                <a:cs typeface="+mn-cs"/>
              </a:rPr>
            </a:br>
            <a:r>
              <a:rPr kumimoji="0" lang="en-US" altLang="ja-JP" sz="4000" b="1" i="0" u="none" strike="noStrike" kern="1200" cap="none" spc="0" normalizeH="0" baseline="0" noProof="0" dirty="0">
                <a:ln>
                  <a:noFill/>
                </a:ln>
                <a:solidFill>
                  <a:prstClr val="black"/>
                </a:solidFill>
                <a:effectLst/>
                <a:uLnTx/>
                <a:uFillTx/>
                <a:ea typeface="游ゴシック Light" panose="020B0300000000000000" pitchFamily="50" charset="-128"/>
                <a:cs typeface="+mn-cs"/>
              </a:rPr>
              <a:t>in the 2024 Indonesian Presidential Election</a:t>
            </a:r>
            <a:endParaRPr kumimoji="0" lang="ja-JP" altLang="en-US" sz="4000" b="1" i="0" u="none" strike="noStrike" kern="1200" cap="none" spc="0" normalizeH="0" baseline="0" noProof="0" dirty="0">
              <a:ln>
                <a:noFill/>
              </a:ln>
              <a:solidFill>
                <a:prstClr val="black"/>
              </a:solidFill>
              <a:effectLst/>
              <a:uLnTx/>
              <a:uFillTx/>
              <a:ea typeface="游ゴシック Light" panose="020B0300000000000000" pitchFamily="50" charset="-128"/>
              <a:cs typeface="+mn-cs"/>
            </a:endParaRPr>
          </a:p>
        </p:txBody>
      </p:sp>
      <p:sp>
        <p:nvSpPr>
          <p:cNvPr id="3" name="Subtitle 2">
            <a:extLst>
              <a:ext uri="{FF2B5EF4-FFF2-40B4-BE49-F238E27FC236}">
                <a16:creationId xmlns:a16="http://schemas.microsoft.com/office/drawing/2014/main" id="{8D2A1EDA-8D0B-2C71-6942-D32F5A587366}"/>
              </a:ext>
            </a:extLst>
          </p:cNvPr>
          <p:cNvSpPr>
            <a:spLocks noGrp="1"/>
          </p:cNvSpPr>
          <p:nvPr>
            <p:ph type="subTitle" idx="1"/>
          </p:nvPr>
        </p:nvSpPr>
        <p:spPr>
          <a:xfrm>
            <a:off x="1524000" y="3928350"/>
            <a:ext cx="9144000" cy="2929650"/>
          </a:xfrm>
        </p:spPr>
        <p:txBody>
          <a:bodyPr>
            <a:normAutofit fontScale="92500" lnSpcReduction="10000"/>
          </a:bodyPr>
          <a:lstStyle/>
          <a:p>
            <a:pPr algn="ctr"/>
            <a:r>
              <a:rPr lang="en-US" altLang="ja-JP" sz="2000" b="0" i="0" dirty="0">
                <a:solidFill>
                  <a:srgbClr val="000000"/>
                </a:solidFill>
                <a:effectLst/>
              </a:rPr>
              <a:t>Zaidan Yahya</a:t>
            </a:r>
            <a:r>
              <a:rPr lang="en-US" altLang="ja-JP" sz="2000" b="0" i="0" baseline="30000" dirty="0">
                <a:solidFill>
                  <a:srgbClr val="000000"/>
                </a:solidFill>
                <a:effectLst/>
              </a:rPr>
              <a:t>1</a:t>
            </a:r>
            <a:r>
              <a:rPr lang="en-US" altLang="ja-JP" sz="2000" b="0" i="0" dirty="0">
                <a:solidFill>
                  <a:srgbClr val="000000"/>
                </a:solidFill>
                <a:effectLst/>
              </a:rPr>
              <a:t>, Tomoyoshi Akiba</a:t>
            </a:r>
            <a:r>
              <a:rPr lang="en-US" altLang="ja-JP" sz="2000" b="0" i="0" baseline="30000" dirty="0">
                <a:solidFill>
                  <a:srgbClr val="000000"/>
                </a:solidFill>
                <a:effectLst/>
              </a:rPr>
              <a:t>1</a:t>
            </a:r>
            <a:r>
              <a:rPr lang="en-US" altLang="ja-JP" sz="2000" b="0" i="0" dirty="0">
                <a:solidFill>
                  <a:srgbClr val="000000"/>
                </a:solidFill>
                <a:effectLst/>
              </a:rPr>
              <a:t>,</a:t>
            </a:r>
          </a:p>
          <a:p>
            <a:pPr algn="ctr"/>
            <a:r>
              <a:rPr lang="en-US" altLang="ja-JP" sz="2000" b="0" i="0" dirty="0" err="1">
                <a:solidFill>
                  <a:srgbClr val="000000"/>
                </a:solidFill>
                <a:effectLst/>
              </a:rPr>
              <a:t>Yasutomo</a:t>
            </a:r>
            <a:r>
              <a:rPr lang="en-US" altLang="ja-JP" sz="2000" b="0" i="0" dirty="0">
                <a:solidFill>
                  <a:srgbClr val="000000"/>
                </a:solidFill>
                <a:effectLst/>
              </a:rPr>
              <a:t> Kimura</a:t>
            </a:r>
            <a:r>
              <a:rPr lang="en-US" altLang="ja-JP" sz="2000" b="0" i="0" baseline="30000" dirty="0">
                <a:solidFill>
                  <a:srgbClr val="000000"/>
                </a:solidFill>
                <a:effectLst/>
              </a:rPr>
              <a:t>2</a:t>
            </a:r>
            <a:r>
              <a:rPr lang="en-US" altLang="ja-JP" sz="2000" b="0" i="0" dirty="0">
                <a:solidFill>
                  <a:srgbClr val="000000"/>
                </a:solidFill>
                <a:effectLst/>
              </a:rPr>
              <a:t> , Yuki Mikiya</a:t>
            </a:r>
            <a:r>
              <a:rPr lang="en-US" altLang="ja-JP" sz="2000" b="0" i="0" baseline="30000" dirty="0">
                <a:solidFill>
                  <a:srgbClr val="000000"/>
                </a:solidFill>
                <a:effectLst/>
              </a:rPr>
              <a:t>3</a:t>
            </a:r>
            <a:r>
              <a:rPr lang="en-US" altLang="ja-JP" sz="2000" b="0" i="0" dirty="0">
                <a:solidFill>
                  <a:srgbClr val="000000"/>
                </a:solidFill>
                <a:effectLst/>
              </a:rPr>
              <a:t>, Kota Mori</a:t>
            </a:r>
            <a:r>
              <a:rPr lang="en-US" altLang="ja-JP" sz="2000" b="0" i="0" baseline="30000" dirty="0">
                <a:solidFill>
                  <a:srgbClr val="000000"/>
                </a:solidFill>
                <a:effectLst/>
              </a:rPr>
              <a:t>4</a:t>
            </a:r>
            <a:r>
              <a:rPr lang="en-US" altLang="ja-JP" sz="2000" b="0" i="0" dirty="0">
                <a:solidFill>
                  <a:srgbClr val="000000"/>
                </a:solidFill>
                <a:effectLst/>
              </a:rPr>
              <a:t>, Mitsuo Yoshida</a:t>
            </a:r>
            <a:r>
              <a:rPr lang="en-US" altLang="ja-JP" sz="2000" b="0" i="0" baseline="30000" dirty="0">
                <a:solidFill>
                  <a:srgbClr val="000000"/>
                </a:solidFill>
                <a:effectLst/>
              </a:rPr>
              <a:t>5</a:t>
            </a:r>
            <a:r>
              <a:rPr lang="en-US" altLang="ja-JP" sz="2000" b="0" i="0" dirty="0">
                <a:solidFill>
                  <a:srgbClr val="000000"/>
                </a:solidFill>
                <a:effectLst/>
              </a:rPr>
              <a:t>, Yuko Kasuya</a:t>
            </a:r>
            <a:r>
              <a:rPr lang="en-US" altLang="ja-JP" sz="2000" b="0" i="0" baseline="30000" dirty="0">
                <a:solidFill>
                  <a:srgbClr val="000000"/>
                </a:solidFill>
                <a:effectLst/>
              </a:rPr>
              <a:t>3</a:t>
            </a:r>
          </a:p>
          <a:p>
            <a:pPr algn="ctr"/>
            <a:endParaRPr lang="en-US" altLang="ja-JP" sz="2000" b="0" i="0" baseline="30000" dirty="0">
              <a:solidFill>
                <a:srgbClr val="000000"/>
              </a:solidFill>
              <a:effectLst/>
            </a:endParaRPr>
          </a:p>
          <a:p>
            <a:pPr algn="ctr"/>
            <a:r>
              <a:rPr lang="en-US" altLang="ja-JP" sz="2000" b="0" i="0" baseline="30000" dirty="0">
                <a:solidFill>
                  <a:srgbClr val="000000"/>
                </a:solidFill>
                <a:effectLst/>
              </a:rPr>
              <a:t>1</a:t>
            </a:r>
            <a:r>
              <a:rPr lang="en-US" altLang="ja-JP" sz="2000" b="0" i="0" dirty="0">
                <a:solidFill>
                  <a:srgbClr val="000000"/>
                </a:solidFill>
                <a:effectLst/>
              </a:rPr>
              <a:t>Toyohashi University of Technology</a:t>
            </a:r>
          </a:p>
          <a:p>
            <a:pPr algn="ctr"/>
            <a:r>
              <a:rPr lang="en-US" altLang="ja-JP" sz="2000" b="0" i="0" baseline="30000" dirty="0">
                <a:solidFill>
                  <a:srgbClr val="000000"/>
                </a:solidFill>
                <a:effectLst/>
              </a:rPr>
              <a:t>2</a:t>
            </a:r>
            <a:r>
              <a:rPr lang="en-US" altLang="ja-JP" sz="2000" b="0" i="0" dirty="0">
                <a:solidFill>
                  <a:srgbClr val="000000"/>
                </a:solidFill>
                <a:effectLst/>
              </a:rPr>
              <a:t>Otaru University of Commerce</a:t>
            </a:r>
          </a:p>
          <a:p>
            <a:pPr algn="ctr"/>
            <a:r>
              <a:rPr lang="en-US" altLang="ja-JP" sz="2000" b="0" i="0" baseline="30000" dirty="0">
                <a:solidFill>
                  <a:srgbClr val="000000"/>
                </a:solidFill>
                <a:effectLst/>
              </a:rPr>
              <a:t>3</a:t>
            </a:r>
            <a:r>
              <a:rPr lang="en-US" altLang="ja-JP" sz="2000" b="0" i="0" dirty="0">
                <a:solidFill>
                  <a:srgbClr val="000000"/>
                </a:solidFill>
                <a:effectLst/>
              </a:rPr>
              <a:t>Keio University</a:t>
            </a:r>
          </a:p>
          <a:p>
            <a:pPr algn="ctr"/>
            <a:r>
              <a:rPr lang="en-US" altLang="ja-JP" sz="2000" b="0" i="0" baseline="30000" dirty="0">
                <a:solidFill>
                  <a:srgbClr val="000000"/>
                </a:solidFill>
                <a:effectLst/>
              </a:rPr>
              <a:t>4</a:t>
            </a:r>
            <a:r>
              <a:rPr lang="en-US" altLang="ja-JP" sz="2000" b="0" i="0" dirty="0">
                <a:solidFill>
                  <a:srgbClr val="000000"/>
                </a:solidFill>
                <a:effectLst/>
              </a:rPr>
              <a:t>Japan Data Science Consortium Co. Ltd. </a:t>
            </a:r>
          </a:p>
          <a:p>
            <a:pPr algn="ctr"/>
            <a:r>
              <a:rPr lang="en-US" altLang="ja-JP" sz="2000" b="0" i="0" baseline="30000" dirty="0">
                <a:solidFill>
                  <a:srgbClr val="000000"/>
                </a:solidFill>
                <a:effectLst/>
              </a:rPr>
              <a:t>5</a:t>
            </a:r>
            <a:r>
              <a:rPr lang="en-US" altLang="ja-JP" sz="2000" b="0" i="0" dirty="0">
                <a:solidFill>
                  <a:srgbClr val="000000"/>
                </a:solidFill>
                <a:effectLst/>
              </a:rPr>
              <a:t>University of Tsukuba</a:t>
            </a:r>
          </a:p>
        </p:txBody>
      </p:sp>
      <p:sp>
        <p:nvSpPr>
          <p:cNvPr id="4" name="Rectangle: Rounded Corners 3">
            <a:extLst>
              <a:ext uri="{FF2B5EF4-FFF2-40B4-BE49-F238E27FC236}">
                <a16:creationId xmlns:a16="http://schemas.microsoft.com/office/drawing/2014/main" id="{A487570D-A80B-4A8B-AA8E-073284D828D1}"/>
              </a:ext>
            </a:extLst>
          </p:cNvPr>
          <p:cNvSpPr/>
          <p:nvPr/>
        </p:nvSpPr>
        <p:spPr>
          <a:xfrm>
            <a:off x="338137" y="36791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6" name="Date Placeholder 3">
            <a:extLst>
              <a:ext uri="{FF2B5EF4-FFF2-40B4-BE49-F238E27FC236}">
                <a16:creationId xmlns:a16="http://schemas.microsoft.com/office/drawing/2014/main" id="{4DD2AACA-F697-9F52-D9D9-13D07E5E7450}"/>
              </a:ext>
            </a:extLst>
          </p:cNvPr>
          <p:cNvSpPr>
            <a:spLocks noGrp="1"/>
          </p:cNvSpPr>
          <p:nvPr>
            <p:ph type="dt" sz="half" idx="10"/>
          </p:nvPr>
        </p:nvSpPr>
        <p:spPr>
          <a:xfrm>
            <a:off x="213359" y="6356350"/>
            <a:ext cx="2743200" cy="365125"/>
          </a:xfrm>
        </p:spPr>
        <p:txBody>
          <a:bodyPr/>
          <a:lstStyle/>
          <a:p>
            <a:r>
              <a:rPr lang="en-US" altLang="ja-JP" dirty="0"/>
              <a:t>2025/09/20</a:t>
            </a:r>
            <a:endParaRPr lang="en-US" dirty="0"/>
          </a:p>
        </p:txBody>
      </p:sp>
    </p:spTree>
    <p:extLst>
      <p:ext uri="{BB962C8B-B14F-4D97-AF65-F5344CB8AC3E}">
        <p14:creationId xmlns:p14="http://schemas.microsoft.com/office/powerpoint/2010/main" val="40170705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53C52DE-DD31-4859-D0EA-BE05E1F3FFE3}"/>
              </a:ext>
            </a:extLst>
          </p:cNvPr>
          <p:cNvSpPr>
            <a:spLocks noGrp="1"/>
          </p:cNvSpPr>
          <p:nvPr>
            <p:ph type="title"/>
          </p:nvPr>
        </p:nvSpPr>
        <p:spPr/>
        <p:txBody>
          <a:bodyPr>
            <a:normAutofit/>
          </a:bodyPr>
          <a:lstStyle/>
          <a:p>
            <a:r>
              <a:rPr kumimoji="1" lang="en-US" altLang="ja-JP" sz="3600" dirty="0"/>
              <a:t>The Cumulative Number of Videos of Published Third-Party Videos</a:t>
            </a:r>
            <a:endParaRPr kumimoji="1" lang="ja-JP" altLang="en-US" sz="3600"/>
          </a:p>
        </p:txBody>
      </p:sp>
      <p:sp>
        <p:nvSpPr>
          <p:cNvPr id="5" name="スライド番号プレースホルダー 4">
            <a:extLst>
              <a:ext uri="{FF2B5EF4-FFF2-40B4-BE49-F238E27FC236}">
                <a16:creationId xmlns:a16="http://schemas.microsoft.com/office/drawing/2014/main" id="{6D612DCA-B34B-99C4-4CA6-9A366CFE8F92}"/>
              </a:ext>
            </a:extLst>
          </p:cNvPr>
          <p:cNvSpPr>
            <a:spLocks noGrp="1"/>
          </p:cNvSpPr>
          <p:nvPr>
            <p:ph type="sldNum" sz="quarter" idx="12"/>
          </p:nvPr>
        </p:nvSpPr>
        <p:spPr/>
        <p:txBody>
          <a:bodyPr/>
          <a:lstStyle/>
          <a:p>
            <a:fld id="{6E796B70-2EF1-4991-9022-6C7BE8324475}" type="slidenum">
              <a:rPr lang="en-US" smtClean="0"/>
              <a:t>9</a:t>
            </a:fld>
            <a:endParaRPr lang="en-US"/>
          </a:p>
        </p:txBody>
      </p:sp>
      <p:pic>
        <p:nvPicPr>
          <p:cNvPr id="11" name="コンテンツ プレースホルダー 10" descr="グラフ, 折れ線グラフ&#10;&#10;AI によって生成されたコンテンツは間違っている可能性があります。">
            <a:extLst>
              <a:ext uri="{FF2B5EF4-FFF2-40B4-BE49-F238E27FC236}">
                <a16:creationId xmlns:a16="http://schemas.microsoft.com/office/drawing/2014/main" id="{B3055FF2-58DB-364D-7C9F-F1FC92F1752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83260" y="1798632"/>
            <a:ext cx="7665093" cy="4457563"/>
          </a:xfrm>
        </p:spPr>
      </p:pic>
      <p:sp>
        <p:nvSpPr>
          <p:cNvPr id="13" name="テキスト ボックス 12">
            <a:extLst>
              <a:ext uri="{FF2B5EF4-FFF2-40B4-BE49-F238E27FC236}">
                <a16:creationId xmlns:a16="http://schemas.microsoft.com/office/drawing/2014/main" id="{E7560288-C4DA-C5B2-2ECE-D67E19899B9B}"/>
              </a:ext>
            </a:extLst>
          </p:cNvPr>
          <p:cNvSpPr txBox="1"/>
          <p:nvPr/>
        </p:nvSpPr>
        <p:spPr>
          <a:xfrm>
            <a:off x="3778102" y="1659246"/>
            <a:ext cx="1155701" cy="307777"/>
          </a:xfrm>
          <a:prstGeom prst="rect">
            <a:avLst/>
          </a:prstGeom>
          <a:noFill/>
        </p:spPr>
        <p:txBody>
          <a:bodyPr wrap="none" rtlCol="0">
            <a:spAutoFit/>
          </a:bodyPr>
          <a:lstStyle/>
          <a:p>
            <a:r>
              <a:rPr kumimoji="1" lang="en-US" altLang="ja-JP" sz="1400" dirty="0">
                <a:solidFill>
                  <a:srgbClr val="FF0000"/>
                </a:solidFill>
              </a:rPr>
              <a:t>Election Date</a:t>
            </a:r>
            <a:endParaRPr kumimoji="1" lang="ja-JP" altLang="en-US" sz="1400">
              <a:solidFill>
                <a:srgbClr val="FF0000"/>
              </a:solidFill>
            </a:endParaRPr>
          </a:p>
        </p:txBody>
      </p:sp>
      <p:sp>
        <p:nvSpPr>
          <p:cNvPr id="14" name="テキスト ボックス 13">
            <a:extLst>
              <a:ext uri="{FF2B5EF4-FFF2-40B4-BE49-F238E27FC236}">
                <a16:creationId xmlns:a16="http://schemas.microsoft.com/office/drawing/2014/main" id="{86580065-6E33-4A28-302E-6E985FE1D75B}"/>
              </a:ext>
            </a:extLst>
          </p:cNvPr>
          <p:cNvSpPr txBox="1"/>
          <p:nvPr/>
        </p:nvSpPr>
        <p:spPr>
          <a:xfrm>
            <a:off x="4889484" y="1629302"/>
            <a:ext cx="1313116" cy="523220"/>
          </a:xfrm>
          <a:prstGeom prst="rect">
            <a:avLst/>
          </a:prstGeom>
          <a:noFill/>
        </p:spPr>
        <p:txBody>
          <a:bodyPr wrap="none" rtlCol="0">
            <a:spAutoFit/>
          </a:bodyPr>
          <a:lstStyle/>
          <a:p>
            <a:pPr algn="ctr"/>
            <a:r>
              <a:rPr kumimoji="1" lang="en-US" altLang="ja-JP" sz="1400" dirty="0">
                <a:solidFill>
                  <a:srgbClr val="7030A0"/>
                </a:solidFill>
              </a:rPr>
              <a:t>Official Result</a:t>
            </a:r>
          </a:p>
          <a:p>
            <a:pPr algn="ctr"/>
            <a:r>
              <a:rPr kumimoji="1" lang="en-US" altLang="ja-JP" sz="1400" dirty="0">
                <a:solidFill>
                  <a:srgbClr val="7030A0"/>
                </a:solidFill>
              </a:rPr>
              <a:t>Announcement</a:t>
            </a:r>
            <a:endParaRPr kumimoji="1" lang="ja-JP" altLang="en-US" sz="1400">
              <a:solidFill>
                <a:srgbClr val="7030A0"/>
              </a:solidFill>
            </a:endParaRPr>
          </a:p>
        </p:txBody>
      </p:sp>
      <p:cxnSp>
        <p:nvCxnSpPr>
          <p:cNvPr id="15" name="直線コネクタ 14">
            <a:extLst>
              <a:ext uri="{FF2B5EF4-FFF2-40B4-BE49-F238E27FC236}">
                <a16:creationId xmlns:a16="http://schemas.microsoft.com/office/drawing/2014/main" id="{9B13F0B0-2774-692B-D1B9-47B6224DEDCC}"/>
              </a:ext>
            </a:extLst>
          </p:cNvPr>
          <p:cNvCxnSpPr/>
          <p:nvPr/>
        </p:nvCxnSpPr>
        <p:spPr>
          <a:xfrm>
            <a:off x="4468615" y="1690688"/>
            <a:ext cx="0" cy="3352025"/>
          </a:xfrm>
          <a:prstGeom prst="line">
            <a:avLst/>
          </a:prstGeom>
          <a:ln w="38100" cap="flat" cmpd="sng" algn="ctr">
            <a:solidFill>
              <a:srgbClr val="FF0000"/>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6" name="直線コネクタ 15">
            <a:extLst>
              <a:ext uri="{FF2B5EF4-FFF2-40B4-BE49-F238E27FC236}">
                <a16:creationId xmlns:a16="http://schemas.microsoft.com/office/drawing/2014/main" id="{439AB99C-28BB-8DA1-E9F0-D8CA29473BB3}"/>
              </a:ext>
            </a:extLst>
          </p:cNvPr>
          <p:cNvCxnSpPr/>
          <p:nvPr/>
        </p:nvCxnSpPr>
        <p:spPr>
          <a:xfrm>
            <a:off x="5485211" y="1690688"/>
            <a:ext cx="0" cy="3352025"/>
          </a:xfrm>
          <a:prstGeom prst="line">
            <a:avLst/>
          </a:prstGeom>
          <a:ln w="38100" cap="flat" cmpd="sng" algn="ctr">
            <a:solidFill>
              <a:srgbClr val="7030A0"/>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grpSp>
        <p:nvGrpSpPr>
          <p:cNvPr id="17" name="Group 30">
            <a:extLst>
              <a:ext uri="{FF2B5EF4-FFF2-40B4-BE49-F238E27FC236}">
                <a16:creationId xmlns:a16="http://schemas.microsoft.com/office/drawing/2014/main" id="{B2D667EC-B82F-5093-7F02-BDCBACCC1159}"/>
              </a:ext>
            </a:extLst>
          </p:cNvPr>
          <p:cNvGrpSpPr/>
          <p:nvPr/>
        </p:nvGrpSpPr>
        <p:grpSpPr>
          <a:xfrm>
            <a:off x="8306812" y="3429000"/>
            <a:ext cx="3712614" cy="1432931"/>
            <a:chOff x="8479387" y="3740729"/>
            <a:chExt cx="3712614" cy="1432931"/>
          </a:xfrm>
        </p:grpSpPr>
        <p:sp>
          <p:nvSpPr>
            <p:cNvPr id="18" name="Rectangle 20">
              <a:extLst>
                <a:ext uri="{FF2B5EF4-FFF2-40B4-BE49-F238E27FC236}">
                  <a16:creationId xmlns:a16="http://schemas.microsoft.com/office/drawing/2014/main" id="{3FF0244F-5908-7A06-285B-44882CD8B0B5}"/>
                </a:ext>
              </a:extLst>
            </p:cNvPr>
            <p:cNvSpPr/>
            <p:nvPr/>
          </p:nvSpPr>
          <p:spPr>
            <a:xfrm>
              <a:off x="9046411" y="3740729"/>
              <a:ext cx="3145590" cy="143293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kumimoji="1" lang="en-US" altLang="ja-JP" dirty="0" err="1">
                  <a:solidFill>
                    <a:sysClr val="windowText" lastClr="000000"/>
                  </a:solidFill>
                </a:rPr>
                <a:t>Anies</a:t>
              </a:r>
              <a:r>
                <a:rPr kumimoji="1" lang="en-US" altLang="ja-JP" dirty="0">
                  <a:solidFill>
                    <a:sysClr val="windowText" lastClr="000000"/>
                  </a:solidFill>
                </a:rPr>
                <a:t> </a:t>
              </a:r>
              <a:r>
                <a:rPr kumimoji="1" lang="en-US" altLang="ja-JP" dirty="0" err="1">
                  <a:solidFill>
                    <a:sysClr val="windowText" lastClr="000000"/>
                  </a:solidFill>
                </a:rPr>
                <a:t>Baswedan</a:t>
              </a:r>
              <a:endParaRPr kumimoji="1" lang="en-US" altLang="ja-JP" dirty="0">
                <a:solidFill>
                  <a:sysClr val="windowText" lastClr="000000"/>
                </a:solidFill>
              </a:endParaRPr>
            </a:p>
            <a:p>
              <a:r>
                <a:rPr kumimoji="1" lang="en-US" altLang="ja-JP" dirty="0">
                  <a:solidFill>
                    <a:sysClr val="windowText" lastClr="000000"/>
                  </a:solidFill>
                </a:rPr>
                <a:t>Prabowo </a:t>
              </a:r>
              <a:r>
                <a:rPr kumimoji="1" lang="en-US" altLang="ja-JP" dirty="0" err="1">
                  <a:solidFill>
                    <a:sysClr val="windowText" lastClr="000000"/>
                  </a:solidFill>
                </a:rPr>
                <a:t>Subianto</a:t>
              </a:r>
              <a:endParaRPr kumimoji="1" lang="en-US" altLang="ja-JP" dirty="0">
                <a:solidFill>
                  <a:sysClr val="windowText" lastClr="000000"/>
                </a:solidFill>
              </a:endParaRPr>
            </a:p>
            <a:p>
              <a:r>
                <a:rPr kumimoji="1" lang="en-US" altLang="ja-JP" dirty="0" err="1">
                  <a:solidFill>
                    <a:sysClr val="windowText" lastClr="000000"/>
                  </a:solidFill>
                </a:rPr>
                <a:t>Ganjar</a:t>
              </a:r>
              <a:r>
                <a:rPr kumimoji="1" lang="en-US" altLang="ja-JP" dirty="0">
                  <a:solidFill>
                    <a:sysClr val="windowText" lastClr="000000"/>
                  </a:solidFill>
                </a:rPr>
                <a:t> </a:t>
              </a:r>
              <a:r>
                <a:rPr kumimoji="1" lang="en-US" altLang="ja-JP" dirty="0" err="1">
                  <a:solidFill>
                    <a:sysClr val="windowText" lastClr="000000"/>
                  </a:solidFill>
                </a:rPr>
                <a:t>Pranowo</a:t>
              </a:r>
              <a:endParaRPr kumimoji="1" lang="en-US" altLang="ja-JP" dirty="0">
                <a:solidFill>
                  <a:sysClr val="windowText" lastClr="000000"/>
                </a:solidFill>
              </a:endParaRPr>
            </a:p>
            <a:p>
              <a:endParaRPr kumimoji="1" lang="en-US" altLang="ja-JP" dirty="0">
                <a:solidFill>
                  <a:sysClr val="windowText" lastClr="000000"/>
                </a:solidFill>
              </a:endParaRPr>
            </a:p>
            <a:p>
              <a:r>
                <a:rPr kumimoji="1" lang="ja-JP" altLang="en-US" dirty="0">
                  <a:solidFill>
                    <a:sysClr val="windowText" lastClr="000000"/>
                  </a:solidFill>
                </a:rPr>
                <a:t>選挙日を含んだ日付範囲</a:t>
              </a:r>
              <a:endParaRPr kumimoji="1" lang="en-US" altLang="ja-JP" dirty="0">
                <a:solidFill>
                  <a:sysClr val="windowText" lastClr="000000"/>
                </a:solidFill>
              </a:endParaRPr>
            </a:p>
          </p:txBody>
        </p:sp>
        <p:cxnSp>
          <p:nvCxnSpPr>
            <p:cNvPr id="19" name="Straight Connector 22">
              <a:extLst>
                <a:ext uri="{FF2B5EF4-FFF2-40B4-BE49-F238E27FC236}">
                  <a16:creationId xmlns:a16="http://schemas.microsoft.com/office/drawing/2014/main" id="{6700A71F-97A4-7ABF-F228-D94257A3E903}"/>
                </a:ext>
              </a:extLst>
            </p:cNvPr>
            <p:cNvCxnSpPr/>
            <p:nvPr/>
          </p:nvCxnSpPr>
          <p:spPr>
            <a:xfrm>
              <a:off x="8479387" y="5019611"/>
              <a:ext cx="567024" cy="0"/>
            </a:xfrm>
            <a:prstGeom prst="line">
              <a:avLst/>
            </a:prstGeom>
            <a:ln>
              <a:solidFill>
                <a:schemeClr val="tx1"/>
              </a:solidFill>
              <a:prstDash val="sysDot"/>
            </a:ln>
          </p:spPr>
          <p:style>
            <a:lnRef idx="2">
              <a:schemeClr val="accent1"/>
            </a:lnRef>
            <a:fillRef idx="0">
              <a:schemeClr val="accent1"/>
            </a:fillRef>
            <a:effectRef idx="1">
              <a:schemeClr val="accent1"/>
            </a:effectRef>
            <a:fontRef idx="minor">
              <a:schemeClr val="tx1"/>
            </a:fontRef>
          </p:style>
        </p:cxnSp>
        <p:cxnSp>
          <p:nvCxnSpPr>
            <p:cNvPr id="20" name="Straight Connector 24">
              <a:extLst>
                <a:ext uri="{FF2B5EF4-FFF2-40B4-BE49-F238E27FC236}">
                  <a16:creationId xmlns:a16="http://schemas.microsoft.com/office/drawing/2014/main" id="{4A637F83-6118-532C-8B87-36FF50F9C252}"/>
                </a:ext>
              </a:extLst>
            </p:cNvPr>
            <p:cNvCxnSpPr/>
            <p:nvPr/>
          </p:nvCxnSpPr>
          <p:spPr>
            <a:xfrm>
              <a:off x="8479387" y="3925102"/>
              <a:ext cx="567024" cy="0"/>
            </a:xfrm>
            <a:prstGeom prst="line">
              <a:avLst/>
            </a:prstGeom>
            <a:ln>
              <a:prstDash val="solid"/>
            </a:ln>
          </p:spPr>
          <p:style>
            <a:lnRef idx="2">
              <a:schemeClr val="accent1"/>
            </a:lnRef>
            <a:fillRef idx="0">
              <a:schemeClr val="accent1"/>
            </a:fillRef>
            <a:effectRef idx="1">
              <a:schemeClr val="accent1"/>
            </a:effectRef>
            <a:fontRef idx="minor">
              <a:schemeClr val="tx1"/>
            </a:fontRef>
          </p:style>
        </p:cxnSp>
        <p:cxnSp>
          <p:nvCxnSpPr>
            <p:cNvPr id="21" name="Straight Connector 25">
              <a:extLst>
                <a:ext uri="{FF2B5EF4-FFF2-40B4-BE49-F238E27FC236}">
                  <a16:creationId xmlns:a16="http://schemas.microsoft.com/office/drawing/2014/main" id="{AA686E12-CD33-988A-1E84-44E82C081617}"/>
                </a:ext>
              </a:extLst>
            </p:cNvPr>
            <p:cNvCxnSpPr/>
            <p:nvPr/>
          </p:nvCxnSpPr>
          <p:spPr>
            <a:xfrm>
              <a:off x="8479387" y="4191802"/>
              <a:ext cx="567024" cy="0"/>
            </a:xfrm>
            <a:prstGeom prst="line">
              <a:avLst/>
            </a:prstGeom>
            <a:ln>
              <a:solidFill>
                <a:schemeClr val="accent2"/>
              </a:solidFill>
              <a:prstDash val="solid"/>
            </a:ln>
          </p:spPr>
          <p:style>
            <a:lnRef idx="2">
              <a:schemeClr val="accent1"/>
            </a:lnRef>
            <a:fillRef idx="0">
              <a:schemeClr val="accent1"/>
            </a:fillRef>
            <a:effectRef idx="1">
              <a:schemeClr val="accent1"/>
            </a:effectRef>
            <a:fontRef idx="minor">
              <a:schemeClr val="tx1"/>
            </a:fontRef>
          </p:style>
        </p:cxnSp>
        <p:cxnSp>
          <p:nvCxnSpPr>
            <p:cNvPr id="22" name="Straight Connector 26">
              <a:extLst>
                <a:ext uri="{FF2B5EF4-FFF2-40B4-BE49-F238E27FC236}">
                  <a16:creationId xmlns:a16="http://schemas.microsoft.com/office/drawing/2014/main" id="{CD8216CC-B0F7-8A0F-6050-322CF2CDF49A}"/>
                </a:ext>
              </a:extLst>
            </p:cNvPr>
            <p:cNvCxnSpPr/>
            <p:nvPr/>
          </p:nvCxnSpPr>
          <p:spPr>
            <a:xfrm>
              <a:off x="8479387" y="4468893"/>
              <a:ext cx="567024" cy="0"/>
            </a:xfrm>
            <a:prstGeom prst="line">
              <a:avLst/>
            </a:prstGeom>
            <a:ln>
              <a:solidFill>
                <a:schemeClr val="accent6"/>
              </a:solidFill>
              <a:prstDash val="solid"/>
            </a:ln>
          </p:spPr>
          <p:style>
            <a:lnRef idx="2">
              <a:schemeClr val="accent1"/>
            </a:lnRef>
            <a:fillRef idx="0">
              <a:schemeClr val="accent1"/>
            </a:fillRef>
            <a:effectRef idx="1">
              <a:schemeClr val="accent1"/>
            </a:effectRef>
            <a:fontRef idx="minor">
              <a:schemeClr val="tx1"/>
            </a:fontRef>
          </p:style>
        </p:cxnSp>
      </p:grpSp>
      <p:sp>
        <p:nvSpPr>
          <p:cNvPr id="23" name="正方形/長方形 22">
            <a:extLst>
              <a:ext uri="{FF2B5EF4-FFF2-40B4-BE49-F238E27FC236}">
                <a16:creationId xmlns:a16="http://schemas.microsoft.com/office/drawing/2014/main" id="{C23414BC-7806-35BF-E38D-EF427B52810B}"/>
              </a:ext>
            </a:extLst>
          </p:cNvPr>
          <p:cNvSpPr/>
          <p:nvPr/>
        </p:nvSpPr>
        <p:spPr>
          <a:xfrm>
            <a:off x="8217725" y="4393870"/>
            <a:ext cx="3503220" cy="62574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Rectangle 27">
            <a:extLst>
              <a:ext uri="{FF2B5EF4-FFF2-40B4-BE49-F238E27FC236}">
                <a16:creationId xmlns:a16="http://schemas.microsoft.com/office/drawing/2014/main" id="{296291BF-E123-6620-6B4A-D759D673A14D}"/>
              </a:ext>
            </a:extLst>
          </p:cNvPr>
          <p:cNvSpPr/>
          <p:nvPr/>
        </p:nvSpPr>
        <p:spPr>
          <a:xfrm>
            <a:off x="5735782" y="4037610"/>
            <a:ext cx="2412567" cy="98200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Rectangle: Rounded Corners 5">
            <a:extLst>
              <a:ext uri="{FF2B5EF4-FFF2-40B4-BE49-F238E27FC236}">
                <a16:creationId xmlns:a16="http://schemas.microsoft.com/office/drawing/2014/main" id="{315A259C-D7DA-6BDA-9C7A-63CDDB822226}"/>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978974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C4A638-FA87-B0D5-D9BC-469ECB8B0752}"/>
            </a:ext>
          </a:extLst>
        </p:cNvPr>
        <p:cNvGrpSpPr/>
        <p:nvPr/>
      </p:nvGrpSpPr>
      <p:grpSpPr>
        <a:xfrm>
          <a:off x="0" y="0"/>
          <a:ext cx="0" cy="0"/>
          <a:chOff x="0" y="0"/>
          <a:chExt cx="0" cy="0"/>
        </a:xfrm>
      </p:grpSpPr>
      <p:pic>
        <p:nvPicPr>
          <p:cNvPr id="14" name="Picture 13">
            <a:extLst>
              <a:ext uri="{FF2B5EF4-FFF2-40B4-BE49-F238E27FC236}">
                <a16:creationId xmlns:a16="http://schemas.microsoft.com/office/drawing/2014/main" id="{898C3216-85A0-D2FE-4491-26110E5F1E88}"/>
              </a:ext>
            </a:extLst>
          </p:cNvPr>
          <p:cNvPicPr>
            <a:picLocks noChangeAspect="1"/>
          </p:cNvPicPr>
          <p:nvPr/>
        </p:nvPicPr>
        <p:blipFill>
          <a:blip r:embed="rId3"/>
          <a:stretch>
            <a:fillRect/>
          </a:stretch>
        </p:blipFill>
        <p:spPr>
          <a:xfrm>
            <a:off x="430351" y="1587500"/>
            <a:ext cx="7697578" cy="5019375"/>
          </a:xfrm>
          <a:prstGeom prst="rect">
            <a:avLst/>
          </a:prstGeom>
        </p:spPr>
      </p:pic>
      <p:pic>
        <p:nvPicPr>
          <p:cNvPr id="19" name="Picture 18">
            <a:extLst>
              <a:ext uri="{FF2B5EF4-FFF2-40B4-BE49-F238E27FC236}">
                <a16:creationId xmlns:a16="http://schemas.microsoft.com/office/drawing/2014/main" id="{5204F57F-87FF-3CEA-8C72-98FF5373C285}"/>
              </a:ext>
            </a:extLst>
          </p:cNvPr>
          <p:cNvPicPr>
            <a:picLocks noChangeAspect="1"/>
          </p:cNvPicPr>
          <p:nvPr/>
        </p:nvPicPr>
        <p:blipFill>
          <a:blip r:embed="rId4"/>
          <a:srcRect t="12466" b="69391"/>
          <a:stretch/>
        </p:blipFill>
        <p:spPr>
          <a:xfrm>
            <a:off x="431488" y="2213685"/>
            <a:ext cx="7696800" cy="910572"/>
          </a:xfrm>
          <a:prstGeom prst="rect">
            <a:avLst/>
          </a:prstGeom>
        </p:spPr>
      </p:pic>
      <p:sp>
        <p:nvSpPr>
          <p:cNvPr id="2" name="Title 1">
            <a:extLst>
              <a:ext uri="{FF2B5EF4-FFF2-40B4-BE49-F238E27FC236}">
                <a16:creationId xmlns:a16="http://schemas.microsoft.com/office/drawing/2014/main" id="{12977825-91E9-884C-1A93-73788D9BBE02}"/>
              </a:ext>
            </a:extLst>
          </p:cNvPr>
          <p:cNvSpPr>
            <a:spLocks noGrp="1"/>
          </p:cNvSpPr>
          <p:nvPr>
            <p:ph type="title"/>
          </p:nvPr>
        </p:nvSpPr>
        <p:spPr>
          <a:xfrm>
            <a:off x="838199" y="365125"/>
            <a:ext cx="11140441" cy="1325563"/>
          </a:xfrm>
        </p:spPr>
        <p:txBody>
          <a:bodyPr>
            <a:normAutofit/>
          </a:bodyPr>
          <a:lstStyle/>
          <a:p>
            <a:r>
              <a:rPr kumimoji="1" lang="en-US" altLang="ja-JP" sz="3600" b="1" dirty="0"/>
              <a:t>SIS based on the Cumulative Number of Published Third-Party Video</a:t>
            </a:r>
            <a:endParaRPr kumimoji="1" lang="ja-JP" altLang="en-US" sz="3600" b="1" dirty="0"/>
          </a:p>
        </p:txBody>
      </p:sp>
      <p:sp>
        <p:nvSpPr>
          <p:cNvPr id="5" name="Slide Number Placeholder 4">
            <a:extLst>
              <a:ext uri="{FF2B5EF4-FFF2-40B4-BE49-F238E27FC236}">
                <a16:creationId xmlns:a16="http://schemas.microsoft.com/office/drawing/2014/main" id="{D9DCBE0E-CC4C-181A-A801-85B5ADED24E7}"/>
              </a:ext>
            </a:extLst>
          </p:cNvPr>
          <p:cNvSpPr>
            <a:spLocks noGrp="1"/>
          </p:cNvSpPr>
          <p:nvPr>
            <p:ph type="sldNum" sz="quarter" idx="12"/>
          </p:nvPr>
        </p:nvSpPr>
        <p:spPr/>
        <p:txBody>
          <a:bodyPr/>
          <a:lstStyle/>
          <a:p>
            <a:fld id="{6E796B70-2EF1-4991-9022-6C7BE8324475}" type="slidenum">
              <a:rPr lang="en-US" smtClean="0"/>
              <a:t>10</a:t>
            </a:fld>
            <a:endParaRPr lang="en-US"/>
          </a:p>
        </p:txBody>
      </p:sp>
      <p:sp>
        <p:nvSpPr>
          <p:cNvPr id="6" name="Rectangle: Rounded Corners 5">
            <a:extLst>
              <a:ext uri="{FF2B5EF4-FFF2-40B4-BE49-F238E27FC236}">
                <a16:creationId xmlns:a16="http://schemas.microsoft.com/office/drawing/2014/main" id="{B74F31D3-15CC-4220-28E2-03A9E7A29EBA}"/>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9" name="Group 28">
            <a:extLst>
              <a:ext uri="{FF2B5EF4-FFF2-40B4-BE49-F238E27FC236}">
                <a16:creationId xmlns:a16="http://schemas.microsoft.com/office/drawing/2014/main" id="{F6599521-03D2-5ADC-0CCE-67E678A84C53}"/>
              </a:ext>
            </a:extLst>
          </p:cNvPr>
          <p:cNvGrpSpPr/>
          <p:nvPr/>
        </p:nvGrpSpPr>
        <p:grpSpPr>
          <a:xfrm>
            <a:off x="6800715" y="1935580"/>
            <a:ext cx="5053148" cy="1005047"/>
            <a:chOff x="6800715" y="2161309"/>
            <a:chExt cx="5053148" cy="1005047"/>
          </a:xfrm>
        </p:grpSpPr>
        <p:cxnSp>
          <p:nvCxnSpPr>
            <p:cNvPr id="7" name="Connector: Elbow 6">
              <a:extLst>
                <a:ext uri="{FF2B5EF4-FFF2-40B4-BE49-F238E27FC236}">
                  <a16:creationId xmlns:a16="http://schemas.microsoft.com/office/drawing/2014/main" id="{7063FC21-4275-EC68-80CA-D8F9DB979EB1}"/>
                </a:ext>
              </a:extLst>
            </p:cNvPr>
            <p:cNvCxnSpPr>
              <a:cxnSpLocks/>
              <a:stCxn id="11" idx="2"/>
              <a:endCxn id="16" idx="1"/>
            </p:cNvCxnSpPr>
            <p:nvPr/>
          </p:nvCxnSpPr>
          <p:spPr>
            <a:xfrm rot="16200000" flipH="1">
              <a:off x="8164022" y="1709868"/>
              <a:ext cx="285581" cy="2056231"/>
            </a:xfrm>
            <a:prstGeom prst="bentConnector2">
              <a:avLst/>
            </a:prstGeom>
            <a:ln w="57150">
              <a:solidFill>
                <a:schemeClr val="accent2"/>
              </a:solidFill>
              <a:tailEnd type="triangle"/>
            </a:ln>
          </p:spPr>
          <p:style>
            <a:lnRef idx="2">
              <a:schemeClr val="accent1"/>
            </a:lnRef>
            <a:fillRef idx="0">
              <a:schemeClr val="accent1"/>
            </a:fillRef>
            <a:effectRef idx="1">
              <a:schemeClr val="accent1"/>
            </a:effectRef>
            <a:fontRef idx="minor">
              <a:schemeClr val="tx1"/>
            </a:fontRef>
          </p:style>
        </p:cxnSp>
        <p:sp>
          <p:nvSpPr>
            <p:cNvPr id="11" name="Rectangle 10">
              <a:extLst>
                <a:ext uri="{FF2B5EF4-FFF2-40B4-BE49-F238E27FC236}">
                  <a16:creationId xmlns:a16="http://schemas.microsoft.com/office/drawing/2014/main" id="{D42D91A7-B459-E6BA-3E9B-11138552BD59}"/>
                </a:ext>
              </a:extLst>
            </p:cNvPr>
            <p:cNvSpPr/>
            <p:nvPr/>
          </p:nvSpPr>
          <p:spPr>
            <a:xfrm>
              <a:off x="6800715" y="2161309"/>
              <a:ext cx="955964" cy="4338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16" name="Rectangle 15">
              <a:extLst>
                <a:ext uri="{FF2B5EF4-FFF2-40B4-BE49-F238E27FC236}">
                  <a16:creationId xmlns:a16="http://schemas.microsoft.com/office/drawing/2014/main" id="{EEE1483B-2FD8-E243-1AFC-D81AB3D76897}"/>
                </a:ext>
              </a:extLst>
            </p:cNvPr>
            <p:cNvSpPr/>
            <p:nvPr/>
          </p:nvSpPr>
          <p:spPr>
            <a:xfrm>
              <a:off x="9334928" y="2595194"/>
              <a:ext cx="2518935" cy="571162"/>
            </a:xfrm>
            <a:prstGeom prst="rect">
              <a:avLst/>
            </a:prstGeom>
            <a:no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ja-JP" dirty="0">
                  <a:solidFill>
                    <a:sysClr val="windowText" lastClr="000000"/>
                  </a:solidFill>
                </a:rPr>
                <a:t>The Winning Presidential Candidate </a:t>
              </a:r>
              <a:endParaRPr lang="ja-JP" altLang="en-US" dirty="0">
                <a:solidFill>
                  <a:sysClr val="windowText" lastClr="000000"/>
                </a:solidFill>
              </a:endParaRPr>
            </a:p>
          </p:txBody>
        </p:sp>
      </p:grpSp>
      <p:grpSp>
        <p:nvGrpSpPr>
          <p:cNvPr id="31" name="Group 30">
            <a:extLst>
              <a:ext uri="{FF2B5EF4-FFF2-40B4-BE49-F238E27FC236}">
                <a16:creationId xmlns:a16="http://schemas.microsoft.com/office/drawing/2014/main" id="{60F4E155-1E17-2D67-7630-683E6307247D}"/>
              </a:ext>
            </a:extLst>
          </p:cNvPr>
          <p:cNvGrpSpPr/>
          <p:nvPr/>
        </p:nvGrpSpPr>
        <p:grpSpPr>
          <a:xfrm>
            <a:off x="8306812" y="3429000"/>
            <a:ext cx="3712614" cy="1432931"/>
            <a:chOff x="8479387" y="3740729"/>
            <a:chExt cx="3712614" cy="1432931"/>
          </a:xfrm>
        </p:grpSpPr>
        <p:sp>
          <p:nvSpPr>
            <p:cNvPr id="21" name="Rectangle 20">
              <a:extLst>
                <a:ext uri="{FF2B5EF4-FFF2-40B4-BE49-F238E27FC236}">
                  <a16:creationId xmlns:a16="http://schemas.microsoft.com/office/drawing/2014/main" id="{C1113D02-9986-FE2E-6185-AA90F355C03A}"/>
                </a:ext>
              </a:extLst>
            </p:cNvPr>
            <p:cNvSpPr/>
            <p:nvPr/>
          </p:nvSpPr>
          <p:spPr>
            <a:xfrm>
              <a:off x="9046411" y="3740729"/>
              <a:ext cx="3145590" cy="1432931"/>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kumimoji="1" lang="en-US" altLang="ja-JP" dirty="0" err="1">
                  <a:solidFill>
                    <a:sysClr val="windowText" lastClr="000000"/>
                  </a:solidFill>
                </a:rPr>
                <a:t>Anies</a:t>
              </a:r>
              <a:r>
                <a:rPr kumimoji="1" lang="en-US" altLang="ja-JP" dirty="0">
                  <a:solidFill>
                    <a:sysClr val="windowText" lastClr="000000"/>
                  </a:solidFill>
                </a:rPr>
                <a:t> </a:t>
              </a:r>
              <a:r>
                <a:rPr kumimoji="1" lang="en-US" altLang="ja-JP" dirty="0" err="1">
                  <a:solidFill>
                    <a:sysClr val="windowText" lastClr="000000"/>
                  </a:solidFill>
                </a:rPr>
                <a:t>Baswedan</a:t>
              </a:r>
              <a:endParaRPr kumimoji="1" lang="en-US" altLang="ja-JP" dirty="0">
                <a:solidFill>
                  <a:sysClr val="windowText" lastClr="000000"/>
                </a:solidFill>
              </a:endParaRPr>
            </a:p>
            <a:p>
              <a:r>
                <a:rPr kumimoji="1" lang="en-US" altLang="ja-JP" dirty="0">
                  <a:solidFill>
                    <a:sysClr val="windowText" lastClr="000000"/>
                  </a:solidFill>
                </a:rPr>
                <a:t>Prabowo </a:t>
              </a:r>
              <a:r>
                <a:rPr kumimoji="1" lang="en-US" altLang="ja-JP" dirty="0" err="1">
                  <a:solidFill>
                    <a:sysClr val="windowText" lastClr="000000"/>
                  </a:solidFill>
                </a:rPr>
                <a:t>Subianto</a:t>
              </a:r>
              <a:endParaRPr kumimoji="1" lang="en-US" altLang="ja-JP" dirty="0">
                <a:solidFill>
                  <a:sysClr val="windowText" lastClr="000000"/>
                </a:solidFill>
              </a:endParaRPr>
            </a:p>
            <a:p>
              <a:r>
                <a:rPr kumimoji="1" lang="en-US" altLang="ja-JP" dirty="0" err="1">
                  <a:solidFill>
                    <a:sysClr val="windowText" lastClr="000000"/>
                  </a:solidFill>
                </a:rPr>
                <a:t>Ganjar</a:t>
              </a:r>
              <a:r>
                <a:rPr kumimoji="1" lang="en-US" altLang="ja-JP" dirty="0">
                  <a:solidFill>
                    <a:sysClr val="windowText" lastClr="000000"/>
                  </a:solidFill>
                </a:rPr>
                <a:t> </a:t>
              </a:r>
              <a:r>
                <a:rPr kumimoji="1" lang="en-US" altLang="ja-JP" dirty="0" err="1">
                  <a:solidFill>
                    <a:sysClr val="windowText" lastClr="000000"/>
                  </a:solidFill>
                </a:rPr>
                <a:t>Pranowo</a:t>
              </a:r>
              <a:endParaRPr kumimoji="1" lang="en-US" altLang="ja-JP" dirty="0">
                <a:solidFill>
                  <a:sysClr val="windowText" lastClr="000000"/>
                </a:solidFill>
              </a:endParaRPr>
            </a:p>
            <a:p>
              <a:endParaRPr kumimoji="1" lang="en-US" altLang="ja-JP" dirty="0">
                <a:solidFill>
                  <a:sysClr val="windowText" lastClr="000000"/>
                </a:solidFill>
              </a:endParaRPr>
            </a:p>
            <a:p>
              <a:r>
                <a:rPr kumimoji="1" lang="ja-JP" altLang="en-US" dirty="0">
                  <a:solidFill>
                    <a:sysClr val="windowText" lastClr="000000"/>
                  </a:solidFill>
                </a:rPr>
                <a:t>選挙日を含んだ日付範囲</a:t>
              </a:r>
              <a:endParaRPr kumimoji="1" lang="en-US" altLang="ja-JP" dirty="0">
                <a:solidFill>
                  <a:sysClr val="windowText" lastClr="000000"/>
                </a:solidFill>
              </a:endParaRPr>
            </a:p>
          </p:txBody>
        </p:sp>
        <p:cxnSp>
          <p:nvCxnSpPr>
            <p:cNvPr id="23" name="Straight Connector 22">
              <a:extLst>
                <a:ext uri="{FF2B5EF4-FFF2-40B4-BE49-F238E27FC236}">
                  <a16:creationId xmlns:a16="http://schemas.microsoft.com/office/drawing/2014/main" id="{9169343C-684A-FB7B-D635-53B51C9CE245}"/>
                </a:ext>
              </a:extLst>
            </p:cNvPr>
            <p:cNvCxnSpPr/>
            <p:nvPr/>
          </p:nvCxnSpPr>
          <p:spPr>
            <a:xfrm>
              <a:off x="8479387" y="5019611"/>
              <a:ext cx="567024" cy="0"/>
            </a:xfrm>
            <a:prstGeom prst="line">
              <a:avLst/>
            </a:prstGeom>
            <a:ln>
              <a:solidFill>
                <a:schemeClr val="tx1"/>
              </a:solidFill>
              <a:prstDash val="sysDot"/>
            </a:ln>
          </p:spPr>
          <p:style>
            <a:lnRef idx="2">
              <a:schemeClr val="accent1"/>
            </a:lnRef>
            <a:fillRef idx="0">
              <a:schemeClr val="accent1"/>
            </a:fillRef>
            <a:effectRef idx="1">
              <a:schemeClr val="accent1"/>
            </a:effectRef>
            <a:fontRef idx="minor">
              <a:schemeClr val="tx1"/>
            </a:fontRef>
          </p:style>
        </p:cxnSp>
        <p:cxnSp>
          <p:nvCxnSpPr>
            <p:cNvPr id="25" name="Straight Connector 24">
              <a:extLst>
                <a:ext uri="{FF2B5EF4-FFF2-40B4-BE49-F238E27FC236}">
                  <a16:creationId xmlns:a16="http://schemas.microsoft.com/office/drawing/2014/main" id="{A4300BFB-6452-C244-1E2B-04BF6F70BC7B}"/>
                </a:ext>
              </a:extLst>
            </p:cNvPr>
            <p:cNvCxnSpPr/>
            <p:nvPr/>
          </p:nvCxnSpPr>
          <p:spPr>
            <a:xfrm>
              <a:off x="8479387" y="3925102"/>
              <a:ext cx="567024" cy="0"/>
            </a:xfrm>
            <a:prstGeom prst="line">
              <a:avLst/>
            </a:prstGeom>
            <a:ln>
              <a:prstDash val="solid"/>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8F250E11-6EB3-B381-C8CE-F70DB2BC0BE1}"/>
                </a:ext>
              </a:extLst>
            </p:cNvPr>
            <p:cNvCxnSpPr/>
            <p:nvPr/>
          </p:nvCxnSpPr>
          <p:spPr>
            <a:xfrm>
              <a:off x="8479387" y="4191802"/>
              <a:ext cx="567024" cy="0"/>
            </a:xfrm>
            <a:prstGeom prst="line">
              <a:avLst/>
            </a:prstGeom>
            <a:ln>
              <a:solidFill>
                <a:schemeClr val="accent2"/>
              </a:solidFill>
              <a:prstDash val="solid"/>
            </a:ln>
          </p:spPr>
          <p:style>
            <a:lnRef idx="2">
              <a:schemeClr val="accent1"/>
            </a:lnRef>
            <a:fillRef idx="0">
              <a:schemeClr val="accent1"/>
            </a:fillRef>
            <a:effectRef idx="1">
              <a:schemeClr val="accent1"/>
            </a:effectRef>
            <a:fontRef idx="minor">
              <a:schemeClr val="tx1"/>
            </a:fontRef>
          </p:style>
        </p:cxnSp>
        <p:cxnSp>
          <p:nvCxnSpPr>
            <p:cNvPr id="27" name="Straight Connector 26">
              <a:extLst>
                <a:ext uri="{FF2B5EF4-FFF2-40B4-BE49-F238E27FC236}">
                  <a16:creationId xmlns:a16="http://schemas.microsoft.com/office/drawing/2014/main" id="{A3994CF2-4043-271E-B15D-9581D09CEFB5}"/>
                </a:ext>
              </a:extLst>
            </p:cNvPr>
            <p:cNvCxnSpPr/>
            <p:nvPr/>
          </p:nvCxnSpPr>
          <p:spPr>
            <a:xfrm>
              <a:off x="8479387" y="4468893"/>
              <a:ext cx="567024" cy="0"/>
            </a:xfrm>
            <a:prstGeom prst="line">
              <a:avLst/>
            </a:prstGeom>
            <a:ln>
              <a:solidFill>
                <a:schemeClr val="accent6"/>
              </a:solidFill>
              <a:prstDash val="solid"/>
            </a:ln>
          </p:spPr>
          <p:style>
            <a:lnRef idx="2">
              <a:schemeClr val="accent1"/>
            </a:lnRef>
            <a:fillRef idx="0">
              <a:schemeClr val="accent1"/>
            </a:fillRef>
            <a:effectRef idx="1">
              <a:schemeClr val="accent1"/>
            </a:effectRef>
            <a:fontRef idx="minor">
              <a:schemeClr val="tx1"/>
            </a:fontRef>
          </p:style>
        </p:cxnSp>
      </p:grpSp>
      <p:sp>
        <p:nvSpPr>
          <p:cNvPr id="28" name="Rectangle 27">
            <a:extLst>
              <a:ext uri="{FF2B5EF4-FFF2-40B4-BE49-F238E27FC236}">
                <a16:creationId xmlns:a16="http://schemas.microsoft.com/office/drawing/2014/main" id="{B94D2099-8EF0-B969-6AC1-2F1C986D7125}"/>
              </a:ext>
            </a:extLst>
          </p:cNvPr>
          <p:cNvSpPr/>
          <p:nvPr/>
        </p:nvSpPr>
        <p:spPr>
          <a:xfrm>
            <a:off x="5735782" y="4168052"/>
            <a:ext cx="2254827" cy="82780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 name="テキスト ボックス 2">
            <a:extLst>
              <a:ext uri="{FF2B5EF4-FFF2-40B4-BE49-F238E27FC236}">
                <a16:creationId xmlns:a16="http://schemas.microsoft.com/office/drawing/2014/main" id="{5A85683A-3890-1201-7368-D58662386C4D}"/>
              </a:ext>
            </a:extLst>
          </p:cNvPr>
          <p:cNvSpPr txBox="1"/>
          <p:nvPr/>
        </p:nvSpPr>
        <p:spPr>
          <a:xfrm>
            <a:off x="3778102" y="1659246"/>
            <a:ext cx="1155701" cy="307777"/>
          </a:xfrm>
          <a:prstGeom prst="rect">
            <a:avLst/>
          </a:prstGeom>
          <a:noFill/>
        </p:spPr>
        <p:txBody>
          <a:bodyPr wrap="none" rtlCol="0">
            <a:spAutoFit/>
          </a:bodyPr>
          <a:lstStyle/>
          <a:p>
            <a:r>
              <a:rPr kumimoji="1" lang="en-US" altLang="ja-JP" sz="1400" dirty="0">
                <a:solidFill>
                  <a:srgbClr val="FF0000"/>
                </a:solidFill>
              </a:rPr>
              <a:t>Election Date</a:t>
            </a:r>
            <a:endParaRPr kumimoji="1" lang="ja-JP" altLang="en-US" sz="1400">
              <a:solidFill>
                <a:srgbClr val="FF0000"/>
              </a:solidFill>
            </a:endParaRPr>
          </a:p>
        </p:txBody>
      </p:sp>
      <p:sp>
        <p:nvSpPr>
          <p:cNvPr id="8" name="テキスト ボックス 7">
            <a:extLst>
              <a:ext uri="{FF2B5EF4-FFF2-40B4-BE49-F238E27FC236}">
                <a16:creationId xmlns:a16="http://schemas.microsoft.com/office/drawing/2014/main" id="{740793D3-6158-E8C4-25E4-2636A900015F}"/>
              </a:ext>
            </a:extLst>
          </p:cNvPr>
          <p:cNvSpPr txBox="1"/>
          <p:nvPr/>
        </p:nvSpPr>
        <p:spPr>
          <a:xfrm>
            <a:off x="4889484" y="1629302"/>
            <a:ext cx="1313116" cy="523220"/>
          </a:xfrm>
          <a:prstGeom prst="rect">
            <a:avLst/>
          </a:prstGeom>
          <a:noFill/>
        </p:spPr>
        <p:txBody>
          <a:bodyPr wrap="none" rtlCol="0">
            <a:spAutoFit/>
          </a:bodyPr>
          <a:lstStyle/>
          <a:p>
            <a:pPr algn="ctr"/>
            <a:r>
              <a:rPr kumimoji="1" lang="en-US" altLang="ja-JP" sz="1400" dirty="0">
                <a:solidFill>
                  <a:srgbClr val="7030A0"/>
                </a:solidFill>
              </a:rPr>
              <a:t>Official Result</a:t>
            </a:r>
          </a:p>
          <a:p>
            <a:pPr algn="ctr"/>
            <a:r>
              <a:rPr kumimoji="1" lang="en-US" altLang="ja-JP" sz="1400" dirty="0">
                <a:solidFill>
                  <a:srgbClr val="7030A0"/>
                </a:solidFill>
              </a:rPr>
              <a:t>Announcement</a:t>
            </a:r>
            <a:endParaRPr kumimoji="1" lang="ja-JP" altLang="en-US" sz="1400">
              <a:solidFill>
                <a:srgbClr val="7030A0"/>
              </a:solidFill>
            </a:endParaRPr>
          </a:p>
        </p:txBody>
      </p:sp>
      <p:cxnSp>
        <p:nvCxnSpPr>
          <p:cNvPr id="10" name="直線コネクタ 9">
            <a:extLst>
              <a:ext uri="{FF2B5EF4-FFF2-40B4-BE49-F238E27FC236}">
                <a16:creationId xmlns:a16="http://schemas.microsoft.com/office/drawing/2014/main" id="{9ECC2012-E55A-2453-06C1-B3268581ECDB}"/>
              </a:ext>
            </a:extLst>
          </p:cNvPr>
          <p:cNvCxnSpPr/>
          <p:nvPr/>
        </p:nvCxnSpPr>
        <p:spPr>
          <a:xfrm>
            <a:off x="4468615" y="1690688"/>
            <a:ext cx="0" cy="3352025"/>
          </a:xfrm>
          <a:prstGeom prst="line">
            <a:avLst/>
          </a:prstGeom>
          <a:ln w="38100" cap="flat" cmpd="sng" algn="ctr">
            <a:solidFill>
              <a:srgbClr val="FF0000"/>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2" name="直線コネクタ 11">
            <a:extLst>
              <a:ext uri="{FF2B5EF4-FFF2-40B4-BE49-F238E27FC236}">
                <a16:creationId xmlns:a16="http://schemas.microsoft.com/office/drawing/2014/main" id="{36E63749-E638-02B9-0241-52A02AFB5DBD}"/>
              </a:ext>
            </a:extLst>
          </p:cNvPr>
          <p:cNvCxnSpPr/>
          <p:nvPr/>
        </p:nvCxnSpPr>
        <p:spPr>
          <a:xfrm>
            <a:off x="5485211" y="1690688"/>
            <a:ext cx="0" cy="3352025"/>
          </a:xfrm>
          <a:prstGeom prst="line">
            <a:avLst/>
          </a:prstGeom>
          <a:ln w="38100" cap="flat" cmpd="sng" algn="ctr">
            <a:solidFill>
              <a:srgbClr val="7030A0"/>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5" name="正方形/長方形 14">
            <a:extLst>
              <a:ext uri="{FF2B5EF4-FFF2-40B4-BE49-F238E27FC236}">
                <a16:creationId xmlns:a16="http://schemas.microsoft.com/office/drawing/2014/main" id="{64C64D6F-77DE-61FB-A263-6429CBF41EE1}"/>
              </a:ext>
            </a:extLst>
          </p:cNvPr>
          <p:cNvSpPr/>
          <p:nvPr/>
        </p:nvSpPr>
        <p:spPr>
          <a:xfrm>
            <a:off x="8217725" y="4393870"/>
            <a:ext cx="3503220" cy="62574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正方形/長方形 8">
            <a:extLst>
              <a:ext uri="{FF2B5EF4-FFF2-40B4-BE49-F238E27FC236}">
                <a16:creationId xmlns:a16="http://schemas.microsoft.com/office/drawing/2014/main" id="{9BE37E9D-7AA8-F543-90DF-30C00B69BF8E}"/>
              </a:ext>
            </a:extLst>
          </p:cNvPr>
          <p:cNvSpPr/>
          <p:nvPr/>
        </p:nvSpPr>
        <p:spPr>
          <a:xfrm>
            <a:off x="4156364" y="6215062"/>
            <a:ext cx="1045028" cy="39181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470720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4DDDCFB-750B-CD6C-0CE1-E38A2B49AD72}"/>
              </a:ext>
            </a:extLst>
          </p:cNvPr>
          <p:cNvSpPr>
            <a:spLocks noGrp="1"/>
          </p:cNvSpPr>
          <p:nvPr>
            <p:ph type="title"/>
          </p:nvPr>
        </p:nvSpPr>
        <p:spPr/>
        <p:txBody>
          <a:bodyPr/>
          <a:lstStyle/>
          <a:p>
            <a:r>
              <a:rPr kumimoji="1" lang="en-US" altLang="ja-JP" dirty="0"/>
              <a:t>Conclusion</a:t>
            </a:r>
            <a:endParaRPr kumimoji="1" lang="ja-JP" altLang="en-US"/>
          </a:p>
        </p:txBody>
      </p:sp>
      <p:sp>
        <p:nvSpPr>
          <p:cNvPr id="3" name="コンテンツ プレースホルダー 2">
            <a:extLst>
              <a:ext uri="{FF2B5EF4-FFF2-40B4-BE49-F238E27FC236}">
                <a16:creationId xmlns:a16="http://schemas.microsoft.com/office/drawing/2014/main" id="{90F4A831-5FA7-6618-FF14-C60ADD0703CC}"/>
              </a:ext>
            </a:extLst>
          </p:cNvPr>
          <p:cNvSpPr>
            <a:spLocks noGrp="1"/>
          </p:cNvSpPr>
          <p:nvPr>
            <p:ph idx="1"/>
          </p:nvPr>
        </p:nvSpPr>
        <p:spPr/>
        <p:txBody>
          <a:bodyPr/>
          <a:lstStyle/>
          <a:p>
            <a:r>
              <a:rPr lang="en-US" altLang="ja-JP" sz="2400" dirty="0"/>
              <a:t>We conducted sentiment analysis on YouTube videos and compute Sentiment Impact Score (SIS) to quantify the overall sentiment trends.</a:t>
            </a:r>
          </a:p>
          <a:p>
            <a:r>
              <a:rPr kumimoji="1" lang="en-US" altLang="ja-JP" dirty="0"/>
              <a:t>The result shows:</a:t>
            </a:r>
          </a:p>
          <a:p>
            <a:pPr lvl="1"/>
            <a:r>
              <a:rPr kumimoji="1" lang="en-US" altLang="ja-JP" sz="2400" b="0" i="0" u="none" strike="noStrike" kern="1200" cap="none" spc="0" normalizeH="0" baseline="0" noProof="0" dirty="0">
                <a:ln>
                  <a:noFill/>
                </a:ln>
                <a:solidFill>
                  <a:prstClr val="black"/>
                </a:solidFill>
                <a:effectLst/>
                <a:uLnTx/>
                <a:uFillTx/>
                <a:latin typeface="Calibri" panose="020F0502020204030204"/>
                <a:ea typeface="メイリオ" panose="020B0604030504040204" pitchFamily="50" charset="-128"/>
                <a:cs typeface="+mn-cs"/>
              </a:rPr>
              <a:t>Majority of the videos were classified as negative.</a:t>
            </a:r>
          </a:p>
          <a:p>
            <a:pPr lvl="1"/>
            <a:r>
              <a:rPr kumimoji="1" lang="en-US" altLang="ja-JP" sz="2400" dirty="0">
                <a:solidFill>
                  <a:schemeClr val="tx1"/>
                </a:solidFill>
              </a:rPr>
              <a:t>The sentiment</a:t>
            </a:r>
            <a:r>
              <a:rPr kumimoji="1" lang="ja-JP" altLang="en-US" sz="2400">
                <a:solidFill>
                  <a:schemeClr val="tx1"/>
                </a:solidFill>
              </a:rPr>
              <a:t> </a:t>
            </a:r>
            <a:r>
              <a:rPr kumimoji="1" lang="en-US" altLang="ja-JP" sz="2400" dirty="0">
                <a:solidFill>
                  <a:schemeClr val="tx1"/>
                </a:solidFill>
              </a:rPr>
              <a:t>trend of third-party videos shows the shift in public sentiment favoring the elected presidential candidate</a:t>
            </a:r>
            <a:r>
              <a:rPr kumimoji="1" lang="ja-JP" altLang="en-US" sz="2400">
                <a:solidFill>
                  <a:schemeClr val="tx1"/>
                </a:solidFill>
              </a:rPr>
              <a:t> </a:t>
            </a:r>
            <a:r>
              <a:rPr kumimoji="1" lang="en-US" altLang="ja-JP" sz="2400" dirty="0">
                <a:solidFill>
                  <a:schemeClr val="tx1"/>
                </a:solidFill>
              </a:rPr>
              <a:t>around</a:t>
            </a:r>
            <a:r>
              <a:rPr kumimoji="1" lang="ja-JP" altLang="en-US" sz="2400">
                <a:solidFill>
                  <a:schemeClr val="tx1"/>
                </a:solidFill>
              </a:rPr>
              <a:t> </a:t>
            </a:r>
            <a:r>
              <a:rPr kumimoji="1" lang="en-US" altLang="ja-JP" sz="2400" dirty="0">
                <a:solidFill>
                  <a:schemeClr val="tx1"/>
                </a:solidFill>
              </a:rPr>
              <a:t>the</a:t>
            </a:r>
            <a:r>
              <a:rPr kumimoji="1" lang="ja-JP" altLang="en-US" sz="2400">
                <a:solidFill>
                  <a:schemeClr val="tx1"/>
                </a:solidFill>
              </a:rPr>
              <a:t> </a:t>
            </a:r>
            <a:r>
              <a:rPr kumimoji="1" lang="en-US" altLang="ja-JP" sz="2400" dirty="0">
                <a:solidFill>
                  <a:schemeClr val="tx1"/>
                </a:solidFill>
              </a:rPr>
              <a:t>time</a:t>
            </a:r>
            <a:r>
              <a:rPr kumimoji="1" lang="ja-JP" altLang="en-US" sz="2400">
                <a:solidFill>
                  <a:schemeClr val="tx1"/>
                </a:solidFill>
              </a:rPr>
              <a:t> </a:t>
            </a:r>
            <a:r>
              <a:rPr kumimoji="1" lang="en-US" altLang="ja-JP" sz="2400" dirty="0">
                <a:solidFill>
                  <a:schemeClr val="tx1"/>
                </a:solidFill>
              </a:rPr>
              <a:t>of</a:t>
            </a:r>
            <a:r>
              <a:rPr kumimoji="1" lang="ja-JP" altLang="en-US" sz="2400">
                <a:solidFill>
                  <a:schemeClr val="tx1"/>
                </a:solidFill>
              </a:rPr>
              <a:t> </a:t>
            </a:r>
            <a:r>
              <a:rPr kumimoji="1" lang="en-US" altLang="ja-JP" sz="2400" dirty="0">
                <a:solidFill>
                  <a:schemeClr val="tx1"/>
                </a:solidFill>
              </a:rPr>
              <a:t>election</a:t>
            </a:r>
            <a:r>
              <a:rPr kumimoji="1" lang="ja-JP" altLang="en-US" sz="2400">
                <a:solidFill>
                  <a:schemeClr val="tx1"/>
                </a:solidFill>
              </a:rPr>
              <a:t> </a:t>
            </a:r>
            <a:r>
              <a:rPr kumimoji="1" lang="en-US" altLang="ja-JP" sz="2400" dirty="0">
                <a:solidFill>
                  <a:schemeClr val="tx1"/>
                </a:solidFill>
              </a:rPr>
              <a:t>date.</a:t>
            </a:r>
          </a:p>
        </p:txBody>
      </p:sp>
      <p:sp>
        <p:nvSpPr>
          <p:cNvPr id="5" name="スライド番号プレースホルダー 4">
            <a:extLst>
              <a:ext uri="{FF2B5EF4-FFF2-40B4-BE49-F238E27FC236}">
                <a16:creationId xmlns:a16="http://schemas.microsoft.com/office/drawing/2014/main" id="{D9E2832F-0F0D-54F9-C058-746CA5613617}"/>
              </a:ext>
            </a:extLst>
          </p:cNvPr>
          <p:cNvSpPr>
            <a:spLocks noGrp="1"/>
          </p:cNvSpPr>
          <p:nvPr>
            <p:ph type="sldNum" sz="quarter" idx="12"/>
          </p:nvPr>
        </p:nvSpPr>
        <p:spPr/>
        <p:txBody>
          <a:bodyPr/>
          <a:lstStyle/>
          <a:p>
            <a:fld id="{6E796B70-2EF1-4991-9022-6C7BE8324475}" type="slidenum">
              <a:rPr lang="en-US" smtClean="0"/>
              <a:t>11</a:t>
            </a:fld>
            <a:endParaRPr lang="en-US"/>
          </a:p>
        </p:txBody>
      </p:sp>
      <p:sp>
        <p:nvSpPr>
          <p:cNvPr id="6" name="Rectangle: Rounded Corners 5">
            <a:extLst>
              <a:ext uri="{FF2B5EF4-FFF2-40B4-BE49-F238E27FC236}">
                <a16:creationId xmlns:a16="http://schemas.microsoft.com/office/drawing/2014/main" id="{766A2A1A-93CA-8903-CC3F-70978C98AA9C}"/>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635530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D14077D-E649-6864-D17E-3CF7EC76BA2C}"/>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1CF7FDFE-D0F5-01AA-7D41-92A63D3CAEFD}"/>
              </a:ext>
            </a:extLst>
          </p:cNvPr>
          <p:cNvSpPr>
            <a:spLocks noGrp="1"/>
          </p:cNvSpPr>
          <p:nvPr>
            <p:ph idx="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DC28B744-1307-408D-1E15-75739D64033D}"/>
              </a:ext>
            </a:extLst>
          </p:cNvPr>
          <p:cNvSpPr>
            <a:spLocks noGrp="1"/>
          </p:cNvSpPr>
          <p:nvPr>
            <p:ph type="sldNum" sz="quarter" idx="12"/>
          </p:nvPr>
        </p:nvSpPr>
        <p:spPr/>
        <p:txBody>
          <a:bodyPr/>
          <a:lstStyle/>
          <a:p>
            <a:fld id="{6E796B70-2EF1-4991-9022-6C7BE8324475}" type="slidenum">
              <a:rPr lang="en-US" smtClean="0"/>
              <a:t>12</a:t>
            </a:fld>
            <a:endParaRPr lang="en-US"/>
          </a:p>
        </p:txBody>
      </p:sp>
    </p:spTree>
    <p:extLst>
      <p:ext uri="{BB962C8B-B14F-4D97-AF65-F5344CB8AC3E}">
        <p14:creationId xmlns:p14="http://schemas.microsoft.com/office/powerpoint/2010/main" val="32051849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F395C9D-9574-2B76-7D51-4604874191D0}"/>
              </a:ext>
            </a:extLst>
          </p:cNvPr>
          <p:cNvSpPr>
            <a:spLocks noGrp="1"/>
          </p:cNvSpPr>
          <p:nvPr>
            <p:ph type="title"/>
          </p:nvPr>
        </p:nvSpPr>
        <p:spPr/>
        <p:txBody>
          <a:bodyPr/>
          <a:lstStyle/>
          <a:p>
            <a:r>
              <a:rPr kumimoji="1" lang="en-US" altLang="ja-JP" dirty="0"/>
              <a:t>Video Classification Result</a:t>
            </a:r>
            <a:endParaRPr kumimoji="1" lang="ja-JP" altLang="en-US"/>
          </a:p>
        </p:txBody>
      </p:sp>
      <p:sp>
        <p:nvSpPr>
          <p:cNvPr id="9" name="テキスト プレースホルダー 8">
            <a:extLst>
              <a:ext uri="{FF2B5EF4-FFF2-40B4-BE49-F238E27FC236}">
                <a16:creationId xmlns:a16="http://schemas.microsoft.com/office/drawing/2014/main" id="{0F16721F-D2AC-D27E-2343-5CD7DBE1B8AA}"/>
              </a:ext>
            </a:extLst>
          </p:cNvPr>
          <p:cNvSpPr>
            <a:spLocks noGrp="1"/>
          </p:cNvSpPr>
          <p:nvPr>
            <p:ph type="body" idx="1"/>
          </p:nvPr>
        </p:nvSpPr>
        <p:spPr/>
        <p:txBody>
          <a:bodyPr/>
          <a:lstStyle/>
          <a:p>
            <a:r>
              <a:rPr lang="en-US" altLang="ja-JP" dirty="0"/>
              <a:t>First Stage</a:t>
            </a:r>
            <a:endParaRPr lang="ja-JP" altLang="en-US"/>
          </a:p>
        </p:txBody>
      </p:sp>
      <p:sp>
        <p:nvSpPr>
          <p:cNvPr id="10" name="コンテンツ プレースホルダー 9">
            <a:extLst>
              <a:ext uri="{FF2B5EF4-FFF2-40B4-BE49-F238E27FC236}">
                <a16:creationId xmlns:a16="http://schemas.microsoft.com/office/drawing/2014/main" id="{78B3757F-272C-5D5A-61EE-0310BC48342D}"/>
              </a:ext>
            </a:extLst>
          </p:cNvPr>
          <p:cNvSpPr>
            <a:spLocks noGrp="1"/>
          </p:cNvSpPr>
          <p:nvPr>
            <p:ph sz="half" idx="2"/>
          </p:nvPr>
        </p:nvSpPr>
        <p:spPr/>
        <p:txBody>
          <a:bodyPr/>
          <a:lstStyle/>
          <a:p>
            <a:endParaRPr lang="ja-JP" altLang="en-US"/>
          </a:p>
        </p:txBody>
      </p:sp>
      <p:sp>
        <p:nvSpPr>
          <p:cNvPr id="11" name="テキスト プレースホルダー 10">
            <a:extLst>
              <a:ext uri="{FF2B5EF4-FFF2-40B4-BE49-F238E27FC236}">
                <a16:creationId xmlns:a16="http://schemas.microsoft.com/office/drawing/2014/main" id="{06E96E63-F2C7-E887-3B2D-751F8F8948D3}"/>
              </a:ext>
            </a:extLst>
          </p:cNvPr>
          <p:cNvSpPr>
            <a:spLocks noGrp="1"/>
          </p:cNvSpPr>
          <p:nvPr>
            <p:ph type="body" sz="quarter" idx="3"/>
          </p:nvPr>
        </p:nvSpPr>
        <p:spPr/>
        <p:txBody>
          <a:bodyPr/>
          <a:lstStyle/>
          <a:p>
            <a:r>
              <a:rPr lang="en-US" altLang="ja-JP" dirty="0"/>
              <a:t>Second Stage</a:t>
            </a:r>
            <a:endParaRPr lang="ja-JP" altLang="en-US"/>
          </a:p>
        </p:txBody>
      </p:sp>
      <p:sp>
        <p:nvSpPr>
          <p:cNvPr id="12" name="コンテンツ プレースホルダー 11">
            <a:extLst>
              <a:ext uri="{FF2B5EF4-FFF2-40B4-BE49-F238E27FC236}">
                <a16:creationId xmlns:a16="http://schemas.microsoft.com/office/drawing/2014/main" id="{4D4DF8DE-D91F-2737-287C-FF408C735EC2}"/>
              </a:ext>
            </a:extLst>
          </p:cNvPr>
          <p:cNvSpPr>
            <a:spLocks noGrp="1"/>
          </p:cNvSpPr>
          <p:nvPr>
            <p:ph sz="quarter" idx="4"/>
          </p:nvPr>
        </p:nvSpPr>
        <p:spPr/>
        <p:txBody>
          <a:bodyPr/>
          <a:lstStyle/>
          <a:p>
            <a:endParaRPr lang="ja-JP" altLang="en-US"/>
          </a:p>
        </p:txBody>
      </p:sp>
      <p:sp>
        <p:nvSpPr>
          <p:cNvPr id="5" name="スライド番号プレースホルダー 4">
            <a:extLst>
              <a:ext uri="{FF2B5EF4-FFF2-40B4-BE49-F238E27FC236}">
                <a16:creationId xmlns:a16="http://schemas.microsoft.com/office/drawing/2014/main" id="{A89F9C58-CB29-B927-B1AD-6B3905A6805E}"/>
              </a:ext>
            </a:extLst>
          </p:cNvPr>
          <p:cNvSpPr>
            <a:spLocks noGrp="1"/>
          </p:cNvSpPr>
          <p:nvPr>
            <p:ph type="sldNum" sz="quarter" idx="12"/>
          </p:nvPr>
        </p:nvSpPr>
        <p:spPr/>
        <p:txBody>
          <a:bodyPr/>
          <a:lstStyle/>
          <a:p>
            <a:fld id="{6E796B70-2EF1-4991-9022-6C7BE8324475}" type="slidenum">
              <a:rPr lang="en-US" smtClean="0"/>
              <a:t>13</a:t>
            </a:fld>
            <a:endParaRPr lang="en-US"/>
          </a:p>
        </p:txBody>
      </p:sp>
      <p:sp>
        <p:nvSpPr>
          <p:cNvPr id="6" name="Rectangle: Rounded Corners 5">
            <a:extLst>
              <a:ext uri="{FF2B5EF4-FFF2-40B4-BE49-F238E27FC236}">
                <a16:creationId xmlns:a16="http://schemas.microsoft.com/office/drawing/2014/main" id="{4921E859-02C4-3281-7BCD-FE86EA5D6351}"/>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509147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5D0E9D-70DF-F8D1-DFE2-F6BA55AD6D7A}"/>
            </a:ext>
          </a:extLst>
        </p:cNvPr>
        <p:cNvGrpSpPr/>
        <p:nvPr/>
      </p:nvGrpSpPr>
      <p:grpSpPr>
        <a:xfrm>
          <a:off x="0" y="0"/>
          <a:ext cx="0" cy="0"/>
          <a:chOff x="0" y="0"/>
          <a:chExt cx="0" cy="0"/>
        </a:xfrm>
      </p:grpSpPr>
      <p:sp>
        <p:nvSpPr>
          <p:cNvPr id="16" name="Rectangle: Rounded Corners 15">
            <a:extLst>
              <a:ext uri="{FF2B5EF4-FFF2-40B4-BE49-F238E27FC236}">
                <a16:creationId xmlns:a16="http://schemas.microsoft.com/office/drawing/2014/main" id="{6681FCF2-1501-16B8-DF4A-E84441BE3744}"/>
              </a:ext>
            </a:extLst>
          </p:cNvPr>
          <p:cNvSpPr/>
          <p:nvPr/>
        </p:nvSpPr>
        <p:spPr>
          <a:xfrm>
            <a:off x="338137" y="2856748"/>
            <a:ext cx="5400000"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itle 10">
            <a:extLst>
              <a:ext uri="{FF2B5EF4-FFF2-40B4-BE49-F238E27FC236}">
                <a16:creationId xmlns:a16="http://schemas.microsoft.com/office/drawing/2014/main" id="{661DD986-3BC6-51C2-4C25-66CE7DB7F5D7}"/>
              </a:ext>
            </a:extLst>
          </p:cNvPr>
          <p:cNvSpPr>
            <a:spLocks noGrp="1"/>
          </p:cNvSpPr>
          <p:nvPr>
            <p:ph type="title"/>
          </p:nvPr>
        </p:nvSpPr>
        <p:spPr>
          <a:xfrm>
            <a:off x="838200" y="365125"/>
            <a:ext cx="4333704" cy="3812020"/>
          </a:xfrm>
        </p:spPr>
        <p:txBody>
          <a:bodyPr>
            <a:normAutofit/>
          </a:bodyPr>
          <a:lstStyle/>
          <a:p>
            <a:r>
              <a:rPr lang="ja-JP" altLang="en-US" dirty="0"/>
              <a:t>累積投稿数</a:t>
            </a:r>
            <a:r>
              <a:rPr kumimoji="1" lang="ja-JP" altLang="en-US" sz="4400" b="1" dirty="0"/>
              <a:t>に</a:t>
            </a:r>
            <a:br>
              <a:rPr kumimoji="1" lang="en-US" altLang="ja-JP" sz="4400" b="1" dirty="0"/>
            </a:br>
            <a:r>
              <a:rPr kumimoji="1" lang="ja-JP" altLang="en-US" sz="4400" b="1" dirty="0"/>
              <a:t>対する </a:t>
            </a:r>
            <a:r>
              <a:rPr kumimoji="1" lang="en-US" altLang="ja-JP" sz="4400" b="1" dirty="0"/>
              <a:t>SIS </a:t>
            </a:r>
            <a:r>
              <a:rPr kumimoji="1" lang="ja-JP" altLang="en-US" sz="4400" b="1" dirty="0"/>
              <a:t>の</a:t>
            </a:r>
            <a:br>
              <a:rPr kumimoji="1" lang="en-US" altLang="ja-JP" sz="4400" b="1" dirty="0"/>
            </a:br>
            <a:r>
              <a:rPr kumimoji="1" lang="ja-JP" altLang="en-US" sz="4400" b="1" dirty="0"/>
              <a:t>経時変化</a:t>
            </a:r>
            <a:br>
              <a:rPr kumimoji="1" lang="en-US" altLang="ja-JP" sz="4400" b="1" dirty="0"/>
            </a:br>
            <a:br>
              <a:rPr kumimoji="1" lang="en-US" altLang="ja-JP" sz="4400" b="1" dirty="0"/>
            </a:br>
            <a:r>
              <a:rPr kumimoji="1" lang="ja-JP" altLang="en-US" sz="4400" b="1"/>
              <a:t>「</a:t>
            </a:r>
            <a:r>
              <a:rPr kumimoji="1" lang="ja-JP" altLang="en-US"/>
              <a:t>第三者</a:t>
            </a:r>
            <a:r>
              <a:rPr kumimoji="1" lang="ja-JP" altLang="en-US" sz="4400" b="1"/>
              <a:t>」</a:t>
            </a:r>
            <a:endParaRPr lang="ja-JP" altLang="en-US" dirty="0"/>
          </a:p>
        </p:txBody>
      </p:sp>
      <p:sp>
        <p:nvSpPr>
          <p:cNvPr id="4" name="Date Placeholder 3">
            <a:extLst>
              <a:ext uri="{FF2B5EF4-FFF2-40B4-BE49-F238E27FC236}">
                <a16:creationId xmlns:a16="http://schemas.microsoft.com/office/drawing/2014/main" id="{9F058335-F653-0716-68A3-87BE358529F5}"/>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8592BC82-9543-BBF2-AB9E-FD8DE673DFD1}"/>
              </a:ext>
            </a:extLst>
          </p:cNvPr>
          <p:cNvSpPr>
            <a:spLocks noGrp="1"/>
          </p:cNvSpPr>
          <p:nvPr>
            <p:ph type="sldNum" sz="quarter" idx="12"/>
          </p:nvPr>
        </p:nvSpPr>
        <p:spPr/>
        <p:txBody>
          <a:bodyPr/>
          <a:lstStyle/>
          <a:p>
            <a:fld id="{6E796B70-2EF1-4991-9022-6C7BE8324475}" type="slidenum">
              <a:rPr lang="en-US" smtClean="0"/>
              <a:t>14</a:t>
            </a:fld>
            <a:endParaRPr lang="en-US"/>
          </a:p>
        </p:txBody>
      </p:sp>
      <p:pic>
        <p:nvPicPr>
          <p:cNvPr id="2" name="Picture 6" descr="0">
            <a:extLst>
              <a:ext uri="{FF2B5EF4-FFF2-40B4-BE49-F238E27FC236}">
                <a16:creationId xmlns:a16="http://schemas.microsoft.com/office/drawing/2014/main" id="{0A10A3FB-C3D4-BD60-238C-AD37B0BA6B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8137" y="445211"/>
            <a:ext cx="5628591" cy="6276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89662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92D2403E-AECC-DA90-6C76-C5E7254B257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4DD1D8-F555-34A3-38C2-0AFDC1805AEE}"/>
              </a:ext>
            </a:extLst>
          </p:cNvPr>
          <p:cNvSpPr>
            <a:spLocks noGrp="1"/>
          </p:cNvSpPr>
          <p:nvPr>
            <p:ph type="title"/>
          </p:nvPr>
        </p:nvSpPr>
        <p:spPr/>
        <p:txBody>
          <a:bodyPr/>
          <a:lstStyle/>
          <a:p>
            <a:r>
              <a:rPr kumimoji="1" lang="ja-JP" altLang="en-US" dirty="0"/>
              <a:t>まとめ</a:t>
            </a:r>
          </a:p>
        </p:txBody>
      </p:sp>
      <p:sp>
        <p:nvSpPr>
          <p:cNvPr id="3" name="Content Placeholder 2">
            <a:extLst>
              <a:ext uri="{FF2B5EF4-FFF2-40B4-BE49-F238E27FC236}">
                <a16:creationId xmlns:a16="http://schemas.microsoft.com/office/drawing/2014/main" id="{429EDF2C-F819-529C-135E-E6DB02D3C56B}"/>
              </a:ext>
            </a:extLst>
          </p:cNvPr>
          <p:cNvSpPr>
            <a:spLocks noGrp="1"/>
          </p:cNvSpPr>
          <p:nvPr>
            <p:ph idx="1"/>
          </p:nvPr>
        </p:nvSpPr>
        <p:spPr>
          <a:xfrm>
            <a:off x="838200" y="1825624"/>
            <a:ext cx="10515600" cy="4492625"/>
          </a:xfrm>
        </p:spPr>
        <p:txBody>
          <a:bodyPr>
            <a:normAutofit/>
          </a:bodyPr>
          <a:lstStyle/>
          <a:p>
            <a:pPr marL="446088" lvl="2"/>
            <a:r>
              <a:rPr lang="ja-JP" altLang="en-US" sz="2800" dirty="0"/>
              <a:t>選挙に関連する </a:t>
            </a:r>
            <a:r>
              <a:rPr lang="en-US" altLang="ja-JP" sz="2800" dirty="0"/>
              <a:t>SNS </a:t>
            </a:r>
            <a:r>
              <a:rPr lang="ja-JP" altLang="en-US" sz="2800" dirty="0"/>
              <a:t>動画の分類・センチメント分析を</a:t>
            </a:r>
            <a:r>
              <a:rPr lang="ja-JP" altLang="en-US" sz="2800"/>
              <a:t>実施した。</a:t>
            </a:r>
            <a:endParaRPr lang="en-US" altLang="ja-JP" sz="2800" dirty="0"/>
          </a:p>
          <a:p>
            <a:pPr marL="446088" lvl="2"/>
            <a:r>
              <a:rPr lang="ja-JP" altLang="en-US" sz="2800" dirty="0"/>
              <a:t>選挙</a:t>
            </a:r>
            <a:r>
              <a:rPr lang="ja-JP" altLang="en-US" sz="2800"/>
              <a:t>期間における第三者動画投稿の傾向が示された。</a:t>
            </a:r>
            <a:endParaRPr lang="en-US" altLang="ja-JP" sz="2800" dirty="0"/>
          </a:p>
          <a:p>
            <a:pPr marL="0" indent="0">
              <a:buNone/>
            </a:pPr>
            <a:endParaRPr lang="en-US" altLang="ja-JP" dirty="0"/>
          </a:p>
          <a:p>
            <a:pPr marL="0" indent="0">
              <a:buNone/>
            </a:pPr>
            <a:endParaRPr lang="en-US" altLang="ja-JP" dirty="0"/>
          </a:p>
          <a:p>
            <a:r>
              <a:rPr kumimoji="1" lang="ja-JP" altLang="en-US" sz="2800" dirty="0"/>
              <a:t>今後の展望</a:t>
            </a:r>
            <a:endParaRPr kumimoji="1" lang="en-US" altLang="ja-JP" sz="2800" dirty="0"/>
          </a:p>
          <a:p>
            <a:pPr marL="539750" lvl="2">
              <a:buClr>
                <a:srgbClr val="156082"/>
              </a:buClr>
              <a:defRPr/>
            </a:pPr>
            <a:r>
              <a:rPr kumimoji="1" lang="en-US" altLang="ja-JP" sz="2800" b="0" i="0" u="none" strike="noStrike" kern="1200" cap="none" spc="0" normalizeH="0" baseline="0" noProof="0" dirty="0">
                <a:ln>
                  <a:noFill/>
                </a:ln>
                <a:solidFill>
                  <a:prstClr val="black"/>
                </a:solidFill>
                <a:effectLst/>
                <a:uLnTx/>
                <a:uFillTx/>
                <a:latin typeface="ＭＳ Ｐゴシック" panose="020B0600070205080204" pitchFamily="50" charset="-128"/>
                <a:ea typeface="ＭＳ Ｐゴシック" panose="020B0600070205080204" pitchFamily="50" charset="-128"/>
                <a:cs typeface="+mn-cs"/>
              </a:rPr>
              <a:t>TikTok</a:t>
            </a:r>
            <a:r>
              <a:rPr kumimoji="1" lang="ja-JP" altLang="en-US" sz="2800" b="0" i="0" u="none" strike="noStrike" kern="1200" cap="none" spc="0" normalizeH="0" baseline="0" noProof="0" dirty="0">
                <a:ln>
                  <a:noFill/>
                </a:ln>
                <a:solidFill>
                  <a:prstClr val="black"/>
                </a:solidFill>
                <a:effectLst/>
                <a:uLnTx/>
                <a:uFillTx/>
                <a:latin typeface="ＭＳ Ｐゴシック" panose="020B0600070205080204" pitchFamily="50" charset="-128"/>
                <a:ea typeface="ＭＳ Ｐゴシック" panose="020B0600070205080204" pitchFamily="50" charset="-128"/>
                <a:cs typeface="+mn-cs"/>
              </a:rPr>
              <a:t> 動画を同様に分析し，</a:t>
            </a:r>
            <a:r>
              <a:rPr kumimoji="1" lang="en-US" altLang="ja-JP" sz="2800" b="0" i="0" u="none" strike="noStrike" kern="1200" cap="none" spc="0" normalizeH="0" baseline="0" noProof="0" dirty="0">
                <a:ln>
                  <a:noFill/>
                </a:ln>
                <a:solidFill>
                  <a:prstClr val="black"/>
                </a:solidFill>
                <a:effectLst/>
                <a:uLnTx/>
                <a:uFillTx/>
                <a:latin typeface="ＭＳ Ｐゴシック" panose="020B0600070205080204" pitchFamily="50" charset="-128"/>
                <a:ea typeface="ＭＳ Ｐゴシック" panose="020B0600070205080204" pitchFamily="50" charset="-128"/>
                <a:cs typeface="+mn-cs"/>
              </a:rPr>
              <a:t>YouTube </a:t>
            </a:r>
            <a:r>
              <a:rPr kumimoji="1" lang="ja-JP" altLang="en-US" sz="2800" b="0" i="0" u="none" strike="noStrike" kern="1200" cap="none" spc="0" normalizeH="0" baseline="0" noProof="0" dirty="0">
                <a:ln>
                  <a:noFill/>
                </a:ln>
                <a:solidFill>
                  <a:prstClr val="black"/>
                </a:solidFill>
                <a:effectLst/>
                <a:uLnTx/>
                <a:uFillTx/>
                <a:latin typeface="ＭＳ Ｐゴシック" panose="020B0600070205080204" pitchFamily="50" charset="-128"/>
                <a:ea typeface="ＭＳ Ｐゴシック" panose="020B0600070205080204" pitchFamily="50" charset="-128"/>
                <a:cs typeface="+mn-cs"/>
              </a:rPr>
              <a:t>の動画分析結果と比較</a:t>
            </a:r>
            <a:endParaRPr kumimoji="1" lang="ja-JP" altLang="en-US" sz="2800" dirty="0"/>
          </a:p>
          <a:p>
            <a:endParaRPr kumimoji="1" lang="ja-JP" altLang="en-US" sz="2400" dirty="0"/>
          </a:p>
          <a:p>
            <a:endParaRPr lang="en-US" altLang="ja-JP" dirty="0"/>
          </a:p>
        </p:txBody>
      </p:sp>
      <p:sp>
        <p:nvSpPr>
          <p:cNvPr id="4" name="Date Placeholder 3">
            <a:extLst>
              <a:ext uri="{FF2B5EF4-FFF2-40B4-BE49-F238E27FC236}">
                <a16:creationId xmlns:a16="http://schemas.microsoft.com/office/drawing/2014/main" id="{E893AC90-27C4-963B-5980-866A85D4D9B6}"/>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73DC4CAB-1141-5E93-C3EC-2CFD5E2D7652}"/>
              </a:ext>
            </a:extLst>
          </p:cNvPr>
          <p:cNvSpPr>
            <a:spLocks noGrp="1"/>
          </p:cNvSpPr>
          <p:nvPr>
            <p:ph type="sldNum" sz="quarter" idx="12"/>
          </p:nvPr>
        </p:nvSpPr>
        <p:spPr/>
        <p:txBody>
          <a:bodyPr/>
          <a:lstStyle/>
          <a:p>
            <a:fld id="{6E796B70-2EF1-4991-9022-6C7BE8324475}" type="slidenum">
              <a:rPr lang="en-US" smtClean="0"/>
              <a:t>15</a:t>
            </a:fld>
            <a:endParaRPr lang="en-US"/>
          </a:p>
        </p:txBody>
      </p:sp>
      <p:sp>
        <p:nvSpPr>
          <p:cNvPr id="6" name="Rectangle: Rounded Corners 5">
            <a:extLst>
              <a:ext uri="{FF2B5EF4-FFF2-40B4-BE49-F238E27FC236}">
                <a16:creationId xmlns:a16="http://schemas.microsoft.com/office/drawing/2014/main" id="{8E163484-904E-7BEE-AF19-6DDBF34F65BE}"/>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B6E7CE06-2CFC-9537-781F-190A10AD4D89}"/>
              </a:ext>
            </a:extLst>
          </p:cNvPr>
          <p:cNvSpPr/>
          <p:nvPr/>
        </p:nvSpPr>
        <p:spPr>
          <a:xfrm>
            <a:off x="-118906" y="7005638"/>
            <a:ext cx="12429811" cy="764961"/>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400" b="1" dirty="0">
                <a:solidFill>
                  <a:prstClr val="white"/>
                </a:solidFill>
                <a:latin typeface="Calibri" panose="020F0502020204030204"/>
                <a:ea typeface="メイリオ" panose="020B0604030504040204" pitchFamily="50" charset="-128"/>
              </a:rPr>
              <a:t>ご清聴ありがとうございました</a:t>
            </a:r>
            <a:r>
              <a:rPr kumimoji="0" lang="ja-JP" altLang="en-US" sz="2400" b="1" i="0" u="none" strike="noStrike" kern="1200" cap="none" spc="0" normalizeH="0" baseline="0" noProof="0" dirty="0">
                <a:ln>
                  <a:noFill/>
                </a:ln>
                <a:solidFill>
                  <a:prstClr val="white"/>
                </a:solidFill>
                <a:effectLst/>
                <a:uLnTx/>
                <a:uFillTx/>
                <a:latin typeface="Calibri" panose="020F0502020204030204"/>
                <a:ea typeface="メイリオ" panose="020B0604030504040204" pitchFamily="50" charset="-128"/>
                <a:cs typeface="+mn-cs"/>
              </a:rPr>
              <a:t>。</a:t>
            </a:r>
            <a:endParaRPr kumimoji="0" lang="en-US" sz="2400" b="1"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2" name="Multiplication Sign 21">
            <a:extLst>
              <a:ext uri="{FF2B5EF4-FFF2-40B4-BE49-F238E27FC236}">
                <a16:creationId xmlns:a16="http://schemas.microsoft.com/office/drawing/2014/main" id="{5A104A03-0AEA-1628-AA7A-310F5264E28C}"/>
              </a:ext>
            </a:extLst>
          </p:cNvPr>
          <p:cNvSpPr/>
          <p:nvPr/>
        </p:nvSpPr>
        <p:spPr>
          <a:xfrm rot="10800000">
            <a:off x="12310905" y="6186407"/>
            <a:ext cx="639843" cy="639843"/>
          </a:xfrm>
          <a:prstGeom prst="mathMultiply">
            <a:avLst>
              <a:gd name="adj1" fmla="val 639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Multiplication Sign 22">
            <a:extLst>
              <a:ext uri="{FF2B5EF4-FFF2-40B4-BE49-F238E27FC236}">
                <a16:creationId xmlns:a16="http://schemas.microsoft.com/office/drawing/2014/main" id="{171BB4E1-C2FE-21E0-1893-E5BBCCD6654F}"/>
              </a:ext>
            </a:extLst>
          </p:cNvPr>
          <p:cNvSpPr/>
          <p:nvPr/>
        </p:nvSpPr>
        <p:spPr>
          <a:xfrm rot="10800000">
            <a:off x="12875676" y="6186408"/>
            <a:ext cx="639843" cy="639843"/>
          </a:xfrm>
          <a:prstGeom prst="mathMultiply">
            <a:avLst>
              <a:gd name="adj1" fmla="val 639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Multiplication Sign 23">
            <a:extLst>
              <a:ext uri="{FF2B5EF4-FFF2-40B4-BE49-F238E27FC236}">
                <a16:creationId xmlns:a16="http://schemas.microsoft.com/office/drawing/2014/main" id="{B1D20E87-3D07-09B2-C602-D5E22AA9A363}"/>
              </a:ext>
            </a:extLst>
          </p:cNvPr>
          <p:cNvSpPr/>
          <p:nvPr/>
        </p:nvSpPr>
        <p:spPr>
          <a:xfrm rot="10800000">
            <a:off x="12310905" y="5546563"/>
            <a:ext cx="639843" cy="639843"/>
          </a:xfrm>
          <a:prstGeom prst="mathMultiply">
            <a:avLst>
              <a:gd name="adj1" fmla="val 639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Multiplication Sign 24">
            <a:extLst>
              <a:ext uri="{FF2B5EF4-FFF2-40B4-BE49-F238E27FC236}">
                <a16:creationId xmlns:a16="http://schemas.microsoft.com/office/drawing/2014/main" id="{39FE1DE4-6439-FD02-1CA4-6AB617180844}"/>
              </a:ext>
            </a:extLst>
          </p:cNvPr>
          <p:cNvSpPr/>
          <p:nvPr/>
        </p:nvSpPr>
        <p:spPr>
          <a:xfrm rot="10800000">
            <a:off x="12875676" y="5546564"/>
            <a:ext cx="639843" cy="639843"/>
          </a:xfrm>
          <a:prstGeom prst="mathMultiply">
            <a:avLst>
              <a:gd name="adj1" fmla="val 639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Multiplication Sign 25">
            <a:extLst>
              <a:ext uri="{FF2B5EF4-FFF2-40B4-BE49-F238E27FC236}">
                <a16:creationId xmlns:a16="http://schemas.microsoft.com/office/drawing/2014/main" id="{67C8D5A3-0E15-E6BC-8D88-EAF7902FC28B}"/>
              </a:ext>
            </a:extLst>
          </p:cNvPr>
          <p:cNvSpPr/>
          <p:nvPr/>
        </p:nvSpPr>
        <p:spPr>
          <a:xfrm rot="10800000">
            <a:off x="12310905" y="4906719"/>
            <a:ext cx="639843" cy="639843"/>
          </a:xfrm>
          <a:prstGeom prst="mathMultiply">
            <a:avLst>
              <a:gd name="adj1" fmla="val 639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Multiplication Sign 26">
            <a:extLst>
              <a:ext uri="{FF2B5EF4-FFF2-40B4-BE49-F238E27FC236}">
                <a16:creationId xmlns:a16="http://schemas.microsoft.com/office/drawing/2014/main" id="{241A0631-8718-5CE2-2D42-79CCDE62ECB4}"/>
              </a:ext>
            </a:extLst>
          </p:cNvPr>
          <p:cNvSpPr/>
          <p:nvPr/>
        </p:nvSpPr>
        <p:spPr>
          <a:xfrm rot="10800000">
            <a:off x="12875676" y="4906720"/>
            <a:ext cx="639843" cy="639843"/>
          </a:xfrm>
          <a:prstGeom prst="mathMultiply">
            <a:avLst>
              <a:gd name="adj1" fmla="val 639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0" name="Multiplication Sign 39">
            <a:extLst>
              <a:ext uri="{FF2B5EF4-FFF2-40B4-BE49-F238E27FC236}">
                <a16:creationId xmlns:a16="http://schemas.microsoft.com/office/drawing/2014/main" id="{30DF5DAC-2DA9-D6AC-6DFE-DCDBE78D8D2E}"/>
              </a:ext>
            </a:extLst>
          </p:cNvPr>
          <p:cNvSpPr/>
          <p:nvPr/>
        </p:nvSpPr>
        <p:spPr>
          <a:xfrm rot="10800000">
            <a:off x="0" y="8192993"/>
            <a:ext cx="639843" cy="639843"/>
          </a:xfrm>
          <a:prstGeom prst="mathMultiply">
            <a:avLst>
              <a:gd name="adj1" fmla="val 639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1" name="Multiplication Sign 40">
            <a:extLst>
              <a:ext uri="{FF2B5EF4-FFF2-40B4-BE49-F238E27FC236}">
                <a16:creationId xmlns:a16="http://schemas.microsoft.com/office/drawing/2014/main" id="{0234395A-2F62-2AB8-47F8-12553F2091AA}"/>
              </a:ext>
            </a:extLst>
          </p:cNvPr>
          <p:cNvSpPr/>
          <p:nvPr/>
        </p:nvSpPr>
        <p:spPr>
          <a:xfrm rot="10800000">
            <a:off x="0" y="7553149"/>
            <a:ext cx="639843" cy="639843"/>
          </a:xfrm>
          <a:prstGeom prst="mathMultiply">
            <a:avLst>
              <a:gd name="adj1" fmla="val 639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2" name="Multiplication Sign 41">
            <a:extLst>
              <a:ext uri="{FF2B5EF4-FFF2-40B4-BE49-F238E27FC236}">
                <a16:creationId xmlns:a16="http://schemas.microsoft.com/office/drawing/2014/main" id="{790B1A1F-133A-CAEA-AC5C-863EF3CCF786}"/>
              </a:ext>
            </a:extLst>
          </p:cNvPr>
          <p:cNvSpPr/>
          <p:nvPr/>
        </p:nvSpPr>
        <p:spPr>
          <a:xfrm rot="10800000">
            <a:off x="564771" y="7553150"/>
            <a:ext cx="639843" cy="639843"/>
          </a:xfrm>
          <a:prstGeom prst="mathMultiply">
            <a:avLst>
              <a:gd name="adj1" fmla="val 639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3" name="Multiplication Sign 42">
            <a:extLst>
              <a:ext uri="{FF2B5EF4-FFF2-40B4-BE49-F238E27FC236}">
                <a16:creationId xmlns:a16="http://schemas.microsoft.com/office/drawing/2014/main" id="{BAD7E95C-308D-6B53-D5D0-AABD2CDA849E}"/>
              </a:ext>
            </a:extLst>
          </p:cNvPr>
          <p:cNvSpPr/>
          <p:nvPr/>
        </p:nvSpPr>
        <p:spPr>
          <a:xfrm rot="10800000">
            <a:off x="0" y="6913305"/>
            <a:ext cx="639843" cy="639843"/>
          </a:xfrm>
          <a:prstGeom prst="mathMultiply">
            <a:avLst>
              <a:gd name="adj1" fmla="val 639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Multiplication Sign 43">
            <a:extLst>
              <a:ext uri="{FF2B5EF4-FFF2-40B4-BE49-F238E27FC236}">
                <a16:creationId xmlns:a16="http://schemas.microsoft.com/office/drawing/2014/main" id="{98F31859-8612-816E-B140-CFBA4B042C10}"/>
              </a:ext>
            </a:extLst>
          </p:cNvPr>
          <p:cNvSpPr/>
          <p:nvPr/>
        </p:nvSpPr>
        <p:spPr>
          <a:xfrm rot="10800000">
            <a:off x="564771" y="6913306"/>
            <a:ext cx="639843" cy="639843"/>
          </a:xfrm>
          <a:prstGeom prst="mathMultiply">
            <a:avLst>
              <a:gd name="adj1" fmla="val 639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00156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36B2F012-4714-7AB7-3EE1-882BFA79C8AC}"/>
            </a:ext>
          </a:extLst>
        </p:cNvPr>
        <p:cNvGrpSpPr/>
        <p:nvPr/>
      </p:nvGrpSpPr>
      <p:grpSpPr>
        <a:xfrm>
          <a:off x="0" y="0"/>
          <a:ext cx="0" cy="0"/>
          <a:chOff x="0" y="0"/>
          <a:chExt cx="0" cy="0"/>
        </a:xfrm>
      </p:grpSpPr>
      <p:sp>
        <p:nvSpPr>
          <p:cNvPr id="4" name="Date Placeholder 3">
            <a:extLst>
              <a:ext uri="{FF2B5EF4-FFF2-40B4-BE49-F238E27FC236}">
                <a16:creationId xmlns:a16="http://schemas.microsoft.com/office/drawing/2014/main" id="{8FB3F5FA-E3A7-4C6F-C0C0-B1C7367B24B9}"/>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7EF211C2-23B3-A5BF-7E80-260D536F7B52}"/>
              </a:ext>
            </a:extLst>
          </p:cNvPr>
          <p:cNvSpPr>
            <a:spLocks noGrp="1"/>
          </p:cNvSpPr>
          <p:nvPr>
            <p:ph type="sldNum" sz="quarter" idx="12"/>
          </p:nvPr>
        </p:nvSpPr>
        <p:spPr/>
        <p:txBody>
          <a:bodyPr/>
          <a:lstStyle/>
          <a:p>
            <a:fld id="{6E796B70-2EF1-4991-9022-6C7BE8324475}" type="slidenum">
              <a:rPr lang="en-US" smtClean="0"/>
              <a:t>16</a:t>
            </a:fld>
            <a:endParaRPr lang="en-US"/>
          </a:p>
        </p:txBody>
      </p:sp>
      <p:sp>
        <p:nvSpPr>
          <p:cNvPr id="6" name="Rectangle: Rounded Corners 5">
            <a:extLst>
              <a:ext uri="{FF2B5EF4-FFF2-40B4-BE49-F238E27FC236}">
                <a16:creationId xmlns:a16="http://schemas.microsoft.com/office/drawing/2014/main" id="{6A855D5D-A42F-3EC4-86F2-86C6178DA789}"/>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D3A818A6-17DB-E18E-534B-747E11498611}"/>
              </a:ext>
            </a:extLst>
          </p:cNvPr>
          <p:cNvSpPr/>
          <p:nvPr/>
        </p:nvSpPr>
        <p:spPr>
          <a:xfrm>
            <a:off x="-118906" y="-59243"/>
            <a:ext cx="12429811" cy="6976486"/>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ja-JP" altLang="en-US" sz="2400" b="1" dirty="0">
                <a:solidFill>
                  <a:prstClr val="white"/>
                </a:solidFill>
                <a:latin typeface="Calibri" panose="020F0502020204030204"/>
                <a:ea typeface="メイリオ" panose="020B0604030504040204" pitchFamily="50" charset="-128"/>
              </a:rPr>
              <a:t>ご清聴ありがとうございました</a:t>
            </a:r>
            <a:r>
              <a:rPr kumimoji="0" lang="ja-JP" altLang="en-US" sz="2400" b="1" i="0" u="none" strike="noStrike" kern="1200" cap="none" spc="0" normalizeH="0" baseline="0" noProof="0" dirty="0">
                <a:ln>
                  <a:noFill/>
                </a:ln>
                <a:solidFill>
                  <a:prstClr val="white"/>
                </a:solidFill>
                <a:effectLst/>
                <a:uLnTx/>
                <a:uFillTx/>
                <a:latin typeface="Calibri" panose="020F0502020204030204"/>
                <a:ea typeface="メイリオ" panose="020B0604030504040204" pitchFamily="50" charset="-128"/>
                <a:cs typeface="+mn-cs"/>
              </a:rPr>
              <a:t>。</a:t>
            </a:r>
            <a:endParaRPr kumimoji="0" lang="en-US" sz="2400" b="1"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Multiplication Sign 9">
            <a:extLst>
              <a:ext uri="{FF2B5EF4-FFF2-40B4-BE49-F238E27FC236}">
                <a16:creationId xmlns:a16="http://schemas.microsoft.com/office/drawing/2014/main" id="{BACDB55C-395A-35D4-3235-DD442086AA58}"/>
              </a:ext>
            </a:extLst>
          </p:cNvPr>
          <p:cNvSpPr/>
          <p:nvPr/>
        </p:nvSpPr>
        <p:spPr>
          <a:xfrm>
            <a:off x="10987386" y="6186407"/>
            <a:ext cx="639843" cy="639843"/>
          </a:xfrm>
          <a:prstGeom prst="mathMultiply">
            <a:avLst>
              <a:gd name="adj1" fmla="val 639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1" name="Multiplication Sign 10">
            <a:extLst>
              <a:ext uri="{FF2B5EF4-FFF2-40B4-BE49-F238E27FC236}">
                <a16:creationId xmlns:a16="http://schemas.microsoft.com/office/drawing/2014/main" id="{E79527CB-8E50-C6CE-A469-0FDC67B4524D}"/>
              </a:ext>
            </a:extLst>
          </p:cNvPr>
          <p:cNvSpPr/>
          <p:nvPr/>
        </p:nvSpPr>
        <p:spPr>
          <a:xfrm>
            <a:off x="11552157" y="6186408"/>
            <a:ext cx="639843" cy="639843"/>
          </a:xfrm>
          <a:prstGeom prst="mathMultiply">
            <a:avLst>
              <a:gd name="adj1" fmla="val 639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Multiplication Sign 11">
            <a:extLst>
              <a:ext uri="{FF2B5EF4-FFF2-40B4-BE49-F238E27FC236}">
                <a16:creationId xmlns:a16="http://schemas.microsoft.com/office/drawing/2014/main" id="{AC936BA7-0A1F-C012-268D-103897065B57}"/>
              </a:ext>
            </a:extLst>
          </p:cNvPr>
          <p:cNvSpPr/>
          <p:nvPr/>
        </p:nvSpPr>
        <p:spPr>
          <a:xfrm>
            <a:off x="10987386" y="5546563"/>
            <a:ext cx="639843" cy="639843"/>
          </a:xfrm>
          <a:prstGeom prst="mathMultiply">
            <a:avLst>
              <a:gd name="adj1" fmla="val 639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Multiplication Sign 12">
            <a:extLst>
              <a:ext uri="{FF2B5EF4-FFF2-40B4-BE49-F238E27FC236}">
                <a16:creationId xmlns:a16="http://schemas.microsoft.com/office/drawing/2014/main" id="{C87E1BAE-74A2-5E44-A316-F176B6457570}"/>
              </a:ext>
            </a:extLst>
          </p:cNvPr>
          <p:cNvSpPr/>
          <p:nvPr/>
        </p:nvSpPr>
        <p:spPr>
          <a:xfrm>
            <a:off x="11552157" y="5546564"/>
            <a:ext cx="639843" cy="639843"/>
          </a:xfrm>
          <a:prstGeom prst="mathMultiply">
            <a:avLst>
              <a:gd name="adj1" fmla="val 639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Multiplication Sign 13">
            <a:extLst>
              <a:ext uri="{FF2B5EF4-FFF2-40B4-BE49-F238E27FC236}">
                <a16:creationId xmlns:a16="http://schemas.microsoft.com/office/drawing/2014/main" id="{24ED286A-5536-7BF0-C964-5FAB73FD785E}"/>
              </a:ext>
            </a:extLst>
          </p:cNvPr>
          <p:cNvSpPr/>
          <p:nvPr/>
        </p:nvSpPr>
        <p:spPr>
          <a:xfrm>
            <a:off x="10987386" y="4906719"/>
            <a:ext cx="639843" cy="639843"/>
          </a:xfrm>
          <a:prstGeom prst="mathMultiply">
            <a:avLst>
              <a:gd name="adj1" fmla="val 639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Multiplication Sign 14">
            <a:extLst>
              <a:ext uri="{FF2B5EF4-FFF2-40B4-BE49-F238E27FC236}">
                <a16:creationId xmlns:a16="http://schemas.microsoft.com/office/drawing/2014/main" id="{07AB960B-0594-A9CF-8720-70FE87AF24A6}"/>
              </a:ext>
            </a:extLst>
          </p:cNvPr>
          <p:cNvSpPr/>
          <p:nvPr/>
        </p:nvSpPr>
        <p:spPr>
          <a:xfrm>
            <a:off x="11552157" y="4906720"/>
            <a:ext cx="639843" cy="639843"/>
          </a:xfrm>
          <a:prstGeom prst="mathMultiply">
            <a:avLst>
              <a:gd name="adj1" fmla="val 639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Multiplication Sign 19">
            <a:extLst>
              <a:ext uri="{FF2B5EF4-FFF2-40B4-BE49-F238E27FC236}">
                <a16:creationId xmlns:a16="http://schemas.microsoft.com/office/drawing/2014/main" id="{EBE43599-B9BF-4243-B6C4-A9E166D4056F}"/>
              </a:ext>
            </a:extLst>
          </p:cNvPr>
          <p:cNvSpPr/>
          <p:nvPr/>
        </p:nvSpPr>
        <p:spPr>
          <a:xfrm>
            <a:off x="0" y="1279688"/>
            <a:ext cx="639843" cy="639843"/>
          </a:xfrm>
          <a:prstGeom prst="mathMultiply">
            <a:avLst>
              <a:gd name="adj1" fmla="val 639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Multiplication Sign 21">
            <a:extLst>
              <a:ext uri="{FF2B5EF4-FFF2-40B4-BE49-F238E27FC236}">
                <a16:creationId xmlns:a16="http://schemas.microsoft.com/office/drawing/2014/main" id="{A7C7C10A-0891-DAD7-282A-C859F1500C3F}"/>
              </a:ext>
            </a:extLst>
          </p:cNvPr>
          <p:cNvSpPr/>
          <p:nvPr/>
        </p:nvSpPr>
        <p:spPr>
          <a:xfrm>
            <a:off x="0" y="639844"/>
            <a:ext cx="639843" cy="639843"/>
          </a:xfrm>
          <a:prstGeom prst="mathMultiply">
            <a:avLst>
              <a:gd name="adj1" fmla="val 639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Multiplication Sign 22">
            <a:extLst>
              <a:ext uri="{FF2B5EF4-FFF2-40B4-BE49-F238E27FC236}">
                <a16:creationId xmlns:a16="http://schemas.microsoft.com/office/drawing/2014/main" id="{CEBC69F2-6087-2AB1-09E8-DD1450E3AB76}"/>
              </a:ext>
            </a:extLst>
          </p:cNvPr>
          <p:cNvSpPr/>
          <p:nvPr/>
        </p:nvSpPr>
        <p:spPr>
          <a:xfrm>
            <a:off x="564771" y="639845"/>
            <a:ext cx="639843" cy="639843"/>
          </a:xfrm>
          <a:prstGeom prst="mathMultiply">
            <a:avLst>
              <a:gd name="adj1" fmla="val 639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Multiplication Sign 23">
            <a:extLst>
              <a:ext uri="{FF2B5EF4-FFF2-40B4-BE49-F238E27FC236}">
                <a16:creationId xmlns:a16="http://schemas.microsoft.com/office/drawing/2014/main" id="{A48A37EB-D213-61A6-E903-78C54442CCDB}"/>
              </a:ext>
            </a:extLst>
          </p:cNvPr>
          <p:cNvSpPr/>
          <p:nvPr/>
        </p:nvSpPr>
        <p:spPr>
          <a:xfrm>
            <a:off x="0" y="0"/>
            <a:ext cx="639843" cy="639843"/>
          </a:xfrm>
          <a:prstGeom prst="mathMultiply">
            <a:avLst>
              <a:gd name="adj1" fmla="val 639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Multiplication Sign 24">
            <a:extLst>
              <a:ext uri="{FF2B5EF4-FFF2-40B4-BE49-F238E27FC236}">
                <a16:creationId xmlns:a16="http://schemas.microsoft.com/office/drawing/2014/main" id="{AE70684C-913E-E43E-55D2-BC955F90114D}"/>
              </a:ext>
            </a:extLst>
          </p:cNvPr>
          <p:cNvSpPr/>
          <p:nvPr/>
        </p:nvSpPr>
        <p:spPr>
          <a:xfrm>
            <a:off x="564771" y="1"/>
            <a:ext cx="639843" cy="639843"/>
          </a:xfrm>
          <a:prstGeom prst="mathMultiply">
            <a:avLst>
              <a:gd name="adj1" fmla="val 6399"/>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5784833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5924FA-D677-E0A5-DECB-B2B0C5F881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8630A0-5527-A0D5-91B8-2A0288760FF5}"/>
              </a:ext>
            </a:extLst>
          </p:cNvPr>
          <p:cNvSpPr>
            <a:spLocks noGrp="1"/>
          </p:cNvSpPr>
          <p:nvPr>
            <p:ph type="title"/>
          </p:nvPr>
        </p:nvSpPr>
        <p:spPr/>
        <p:txBody>
          <a:bodyPr/>
          <a:lstStyle/>
          <a:p>
            <a:r>
              <a:rPr kumimoji="1" lang="ja-JP" altLang="en-US" b="1" dirty="0"/>
              <a:t>動画の分類</a:t>
            </a:r>
          </a:p>
        </p:txBody>
      </p:sp>
      <p:sp>
        <p:nvSpPr>
          <p:cNvPr id="38" name="Content Placeholder 37">
            <a:extLst>
              <a:ext uri="{FF2B5EF4-FFF2-40B4-BE49-F238E27FC236}">
                <a16:creationId xmlns:a16="http://schemas.microsoft.com/office/drawing/2014/main" id="{AB0B77D6-90A3-A654-C18D-4E1C6605189F}"/>
              </a:ext>
            </a:extLst>
          </p:cNvPr>
          <p:cNvSpPr>
            <a:spLocks noGrp="1"/>
          </p:cNvSpPr>
          <p:nvPr>
            <p:ph idx="1"/>
          </p:nvPr>
        </p:nvSpPr>
        <p:spPr>
          <a:xfrm>
            <a:off x="838200" y="5091025"/>
            <a:ext cx="10515600" cy="1085938"/>
          </a:xfrm>
        </p:spPr>
        <p:txBody>
          <a:bodyPr>
            <a:normAutofit fontScale="92500" lnSpcReduction="10000"/>
          </a:bodyPr>
          <a:lstStyle/>
          <a:p>
            <a:r>
              <a:rPr kumimoji="1" lang="ja-JP" altLang="en-US" b="1" dirty="0"/>
              <a:t>分類器</a:t>
            </a:r>
            <a:endParaRPr kumimoji="1" lang="en-US" altLang="ja-JP" b="1" dirty="0"/>
          </a:p>
          <a:p>
            <a:pPr lvl="1"/>
            <a:r>
              <a:rPr kumimoji="1" lang="ja-JP" altLang="en-US" dirty="0">
                <a:latin typeface="+mn-ea"/>
              </a:rPr>
              <a:t>使用したベースモデルは </a:t>
            </a:r>
            <a:r>
              <a:rPr kumimoji="1" lang="en-US" altLang="ja-JP" dirty="0" err="1">
                <a:latin typeface="+mn-ea"/>
              </a:rPr>
              <a:t>IndoBERT</a:t>
            </a:r>
            <a:r>
              <a:rPr kumimoji="1" lang="en-US" altLang="ja-JP" dirty="0">
                <a:latin typeface="+mn-ea"/>
              </a:rPr>
              <a:t>[4]</a:t>
            </a:r>
            <a:endParaRPr kumimoji="1" lang="en-US" altLang="ja-JP" b="1" dirty="0">
              <a:solidFill>
                <a:schemeClr val="accent1"/>
              </a:solidFill>
              <a:latin typeface="+mn-ea"/>
            </a:endParaRPr>
          </a:p>
          <a:p>
            <a:pPr lvl="2"/>
            <a:r>
              <a:rPr kumimoji="1" lang="en-US" altLang="ja-JP" dirty="0" err="1">
                <a:latin typeface="+mn-ea"/>
              </a:rPr>
              <a:t>IndoBERT</a:t>
            </a:r>
            <a:r>
              <a:rPr kumimoji="1" lang="en-US" altLang="ja-JP" dirty="0">
                <a:latin typeface="+mn-ea"/>
              </a:rPr>
              <a:t>[4] </a:t>
            </a:r>
            <a:r>
              <a:rPr kumimoji="1" lang="ja-JP" altLang="en-US" dirty="0">
                <a:latin typeface="+mn-ea"/>
              </a:rPr>
              <a:t>は，インドネシア語で学習された </a:t>
            </a:r>
            <a:r>
              <a:rPr kumimoji="1" lang="en-US" altLang="ja-JP" dirty="0">
                <a:latin typeface="+mn-ea"/>
              </a:rPr>
              <a:t>BERT </a:t>
            </a:r>
            <a:r>
              <a:rPr kumimoji="1" lang="ja-JP" altLang="en-US" dirty="0">
                <a:latin typeface="+mn-ea"/>
              </a:rPr>
              <a:t>モデル</a:t>
            </a:r>
          </a:p>
        </p:txBody>
      </p:sp>
      <p:sp>
        <p:nvSpPr>
          <p:cNvPr id="4" name="Date Placeholder 3">
            <a:extLst>
              <a:ext uri="{FF2B5EF4-FFF2-40B4-BE49-F238E27FC236}">
                <a16:creationId xmlns:a16="http://schemas.microsoft.com/office/drawing/2014/main" id="{F0E9249B-2960-095F-1445-81CF82A3A428}"/>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675B38D2-9F9A-C3A2-B5B9-DBC85841D3C2}"/>
              </a:ext>
            </a:extLst>
          </p:cNvPr>
          <p:cNvSpPr>
            <a:spLocks noGrp="1"/>
          </p:cNvSpPr>
          <p:nvPr>
            <p:ph type="sldNum" sz="quarter" idx="12"/>
          </p:nvPr>
        </p:nvSpPr>
        <p:spPr/>
        <p:txBody>
          <a:bodyPr/>
          <a:lstStyle/>
          <a:p>
            <a:fld id="{6E796B70-2EF1-4991-9022-6C7BE8324475}" type="slidenum">
              <a:rPr lang="en-US" smtClean="0"/>
              <a:t>17</a:t>
            </a:fld>
            <a:endParaRPr lang="en-US"/>
          </a:p>
        </p:txBody>
      </p:sp>
      <p:sp>
        <p:nvSpPr>
          <p:cNvPr id="6" name="Rectangle: Rounded Corners 5">
            <a:extLst>
              <a:ext uri="{FF2B5EF4-FFF2-40B4-BE49-F238E27FC236}">
                <a16:creationId xmlns:a16="http://schemas.microsoft.com/office/drawing/2014/main" id="{EFF90E61-0345-357A-9486-48DB52B50273}"/>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AB761B17-52D3-C0D2-E5C0-F65CC5D7F1D0}"/>
              </a:ext>
            </a:extLst>
          </p:cNvPr>
          <p:cNvSpPr txBox="1"/>
          <p:nvPr/>
        </p:nvSpPr>
        <p:spPr>
          <a:xfrm>
            <a:off x="1589809" y="6356350"/>
            <a:ext cx="9504913" cy="430887"/>
          </a:xfrm>
          <a:prstGeom prst="rect">
            <a:avLst/>
          </a:prstGeom>
          <a:noFill/>
        </p:spPr>
        <p:txBody>
          <a:bodyPr wrap="square">
            <a:spAutoFit/>
          </a:bodyPr>
          <a:lstStyle/>
          <a:p>
            <a:pPr marL="363538" lvl="1">
              <a:buNone/>
            </a:pPr>
            <a:r>
              <a:rPr kumimoji="1" lang="en-US" altLang="ja-JP" sz="1100" dirty="0">
                <a:latin typeface="+mn-ea"/>
              </a:rPr>
              <a:t>[4] Koto, F., Rahimi, A., Lau, J., Baldwin, T.: </a:t>
            </a:r>
            <a:r>
              <a:rPr kumimoji="1" lang="en-US" altLang="ja-JP" sz="1100" dirty="0" err="1">
                <a:latin typeface="+mn-ea"/>
              </a:rPr>
              <a:t>IndoLEM</a:t>
            </a:r>
            <a:r>
              <a:rPr kumimoji="1" lang="en-US" altLang="ja-JP" sz="1100" dirty="0">
                <a:latin typeface="+mn-ea"/>
              </a:rPr>
              <a:t> and </a:t>
            </a:r>
            <a:r>
              <a:rPr kumimoji="1" lang="en-US" altLang="ja-JP" sz="1100" dirty="0" err="1">
                <a:latin typeface="+mn-ea"/>
              </a:rPr>
              <a:t>IndoBERT</a:t>
            </a:r>
            <a:r>
              <a:rPr kumimoji="1" lang="en-US" altLang="ja-JP" sz="1100" dirty="0">
                <a:latin typeface="+mn-ea"/>
              </a:rPr>
              <a:t>: A Benchmark Dataset and Pre-trained Language Model for Indonesian NLP, In Proceedings of the 28th International Conference on Computational Linguistics, pp. 757–770 (2020)</a:t>
            </a:r>
          </a:p>
        </p:txBody>
      </p:sp>
      <p:grpSp>
        <p:nvGrpSpPr>
          <p:cNvPr id="64" name="Group 63">
            <a:extLst>
              <a:ext uri="{FF2B5EF4-FFF2-40B4-BE49-F238E27FC236}">
                <a16:creationId xmlns:a16="http://schemas.microsoft.com/office/drawing/2014/main" id="{1B3C5B0F-FAA1-0443-49BA-66A60A5EA851}"/>
              </a:ext>
            </a:extLst>
          </p:cNvPr>
          <p:cNvGrpSpPr/>
          <p:nvPr/>
        </p:nvGrpSpPr>
        <p:grpSpPr>
          <a:xfrm>
            <a:off x="627353" y="1707353"/>
            <a:ext cx="10937293" cy="2523042"/>
            <a:chOff x="516732" y="1979836"/>
            <a:chExt cx="10937293" cy="2523042"/>
          </a:xfrm>
        </p:grpSpPr>
        <p:grpSp>
          <p:nvGrpSpPr>
            <p:cNvPr id="10" name="Group 9">
              <a:extLst>
                <a:ext uri="{FF2B5EF4-FFF2-40B4-BE49-F238E27FC236}">
                  <a16:creationId xmlns:a16="http://schemas.microsoft.com/office/drawing/2014/main" id="{3B5B1BE5-521A-4778-80CF-3D7353DED29E}"/>
                </a:ext>
              </a:extLst>
            </p:cNvPr>
            <p:cNvGrpSpPr/>
            <p:nvPr/>
          </p:nvGrpSpPr>
          <p:grpSpPr>
            <a:xfrm>
              <a:off x="516732" y="2704290"/>
              <a:ext cx="2054851" cy="1078494"/>
              <a:chOff x="516732" y="2704290"/>
              <a:chExt cx="2054851" cy="1078494"/>
            </a:xfrm>
          </p:grpSpPr>
          <p:sp>
            <p:nvSpPr>
              <p:cNvPr id="11" name="Rectangle: Rounded Corners 10">
                <a:extLst>
                  <a:ext uri="{FF2B5EF4-FFF2-40B4-BE49-F238E27FC236}">
                    <a16:creationId xmlns:a16="http://schemas.microsoft.com/office/drawing/2014/main" id="{2DEB85E5-CE79-943A-177C-5E923DFF47DD}"/>
                  </a:ext>
                </a:extLst>
              </p:cNvPr>
              <p:cNvSpPr/>
              <p:nvPr/>
            </p:nvSpPr>
            <p:spPr>
              <a:xfrm>
                <a:off x="516732" y="2704290"/>
                <a:ext cx="2054851" cy="1078494"/>
              </a:xfrm>
              <a:prstGeom prst="roundRect">
                <a:avLst>
                  <a:gd name="adj" fmla="val 4909"/>
                </a:avLst>
              </a:prstGeom>
              <a:solidFill>
                <a:schemeClr val="bg1"/>
              </a:solidFill>
              <a:ln w="1905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717550"/>
                <a:r>
                  <a:rPr kumimoji="1" lang="ja-JP" altLang="en-US" b="1" dirty="0">
                    <a:solidFill>
                      <a:schemeClr val="accent1"/>
                    </a:solidFill>
                    <a:latin typeface="+mn-ea"/>
                  </a:rPr>
                  <a:t>動画データ</a:t>
                </a:r>
              </a:p>
            </p:txBody>
          </p:sp>
          <p:sp>
            <p:nvSpPr>
              <p:cNvPr id="12" name="Rectangle: Rounded Corners 11">
                <a:extLst>
                  <a:ext uri="{FF2B5EF4-FFF2-40B4-BE49-F238E27FC236}">
                    <a16:creationId xmlns:a16="http://schemas.microsoft.com/office/drawing/2014/main" id="{16CF4C4D-C951-A5C2-AF9E-FA167AA19026}"/>
                  </a:ext>
                </a:extLst>
              </p:cNvPr>
              <p:cNvSpPr/>
              <p:nvPr/>
            </p:nvSpPr>
            <p:spPr>
              <a:xfrm>
                <a:off x="737976" y="3014356"/>
                <a:ext cx="458927" cy="471779"/>
              </a:xfrm>
              <a:prstGeom prst="roundRect">
                <a:avLst/>
              </a:prstGeom>
              <a:no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3" name="Graphic 12" descr="Play with solid fill">
                <a:extLst>
                  <a:ext uri="{FF2B5EF4-FFF2-40B4-BE49-F238E27FC236}">
                    <a16:creationId xmlns:a16="http://schemas.microsoft.com/office/drawing/2014/main" id="{41A688EC-3088-A226-9998-B4157E7BDBFC}"/>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a:off x="792889" y="3066365"/>
                <a:ext cx="374502" cy="374502"/>
              </a:xfrm>
              <a:prstGeom prst="rect">
                <a:avLst/>
              </a:prstGeom>
            </p:spPr>
          </p:pic>
        </p:grpSp>
        <p:grpSp>
          <p:nvGrpSpPr>
            <p:cNvPr id="18" name="Group 17">
              <a:extLst>
                <a:ext uri="{FF2B5EF4-FFF2-40B4-BE49-F238E27FC236}">
                  <a16:creationId xmlns:a16="http://schemas.microsoft.com/office/drawing/2014/main" id="{A83CAC1A-321C-C135-0E29-3A0A665AC62C}"/>
                </a:ext>
              </a:extLst>
            </p:cNvPr>
            <p:cNvGrpSpPr/>
            <p:nvPr/>
          </p:nvGrpSpPr>
          <p:grpSpPr>
            <a:xfrm>
              <a:off x="2899402" y="1979836"/>
              <a:ext cx="2641270" cy="2194889"/>
              <a:chOff x="3416630" y="2052564"/>
              <a:chExt cx="2641270" cy="2194889"/>
            </a:xfrm>
          </p:grpSpPr>
          <p:sp>
            <p:nvSpPr>
              <p:cNvPr id="14" name="Rectangle 13">
                <a:extLst>
                  <a:ext uri="{FF2B5EF4-FFF2-40B4-BE49-F238E27FC236}">
                    <a16:creationId xmlns:a16="http://schemas.microsoft.com/office/drawing/2014/main" id="{5F391583-E3B8-8225-8883-9FD206148A3F}"/>
                  </a:ext>
                </a:extLst>
              </p:cNvPr>
              <p:cNvSpPr/>
              <p:nvPr/>
            </p:nvSpPr>
            <p:spPr>
              <a:xfrm>
                <a:off x="3564082" y="2847857"/>
                <a:ext cx="2354038" cy="402186"/>
              </a:xfrm>
              <a:prstGeom prst="rect">
                <a:avLst/>
              </a:prstGeom>
              <a:solidFill>
                <a:schemeClr val="tx2">
                  <a:lumMod val="10000"/>
                  <a:lumOff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accent1"/>
                    </a:solidFill>
                    <a:latin typeface="+mn-ea"/>
                  </a:rPr>
                  <a:t>公式のリスト</a:t>
                </a:r>
                <a:endParaRPr lang="en-US" b="1" dirty="0">
                  <a:solidFill>
                    <a:schemeClr val="tx2"/>
                  </a:solidFill>
                  <a:latin typeface="+mn-ea"/>
                </a:endParaRPr>
              </a:p>
            </p:txBody>
          </p:sp>
          <p:sp>
            <p:nvSpPr>
              <p:cNvPr id="15" name="Rectangle 14">
                <a:extLst>
                  <a:ext uri="{FF2B5EF4-FFF2-40B4-BE49-F238E27FC236}">
                    <a16:creationId xmlns:a16="http://schemas.microsoft.com/office/drawing/2014/main" id="{B480E6F4-673B-511A-6EFF-932EEDF55148}"/>
                  </a:ext>
                </a:extLst>
              </p:cNvPr>
              <p:cNvSpPr/>
              <p:nvPr/>
            </p:nvSpPr>
            <p:spPr>
              <a:xfrm>
                <a:off x="3564082" y="3500781"/>
                <a:ext cx="2354038" cy="402186"/>
              </a:xfrm>
              <a:prstGeom prst="rect">
                <a:avLst/>
              </a:prstGeom>
              <a:solidFill>
                <a:schemeClr val="tx2">
                  <a:lumMod val="10000"/>
                  <a:lumOff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accent1"/>
                    </a:solidFill>
                    <a:latin typeface="+mn-ea"/>
                  </a:rPr>
                  <a:t>主要ニュースのリスト</a:t>
                </a:r>
                <a:endParaRPr lang="en-US" b="1" dirty="0">
                  <a:solidFill>
                    <a:schemeClr val="tx2"/>
                  </a:solidFill>
                  <a:latin typeface="+mn-ea"/>
                </a:endParaRPr>
              </a:p>
            </p:txBody>
          </p:sp>
          <p:sp>
            <p:nvSpPr>
              <p:cNvPr id="16" name="Rectangle: Rounded Corners 15">
                <a:extLst>
                  <a:ext uri="{FF2B5EF4-FFF2-40B4-BE49-F238E27FC236}">
                    <a16:creationId xmlns:a16="http://schemas.microsoft.com/office/drawing/2014/main" id="{F0687F51-7C58-D78C-8972-8FAACB094064}"/>
                  </a:ext>
                </a:extLst>
              </p:cNvPr>
              <p:cNvSpPr/>
              <p:nvPr/>
            </p:nvSpPr>
            <p:spPr>
              <a:xfrm>
                <a:off x="3416630" y="2375730"/>
                <a:ext cx="2641270" cy="1871723"/>
              </a:xfrm>
              <a:prstGeom prst="roundRect">
                <a:avLst>
                  <a:gd name="adj" fmla="val 0"/>
                </a:avLst>
              </a:prstGeom>
              <a:noFill/>
              <a:ln w="19050">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latin typeface="+mn-ea"/>
                </a:endParaRPr>
              </a:p>
            </p:txBody>
          </p:sp>
          <p:sp>
            <p:nvSpPr>
              <p:cNvPr id="17" name="TextBox 16">
                <a:extLst>
                  <a:ext uri="{FF2B5EF4-FFF2-40B4-BE49-F238E27FC236}">
                    <a16:creationId xmlns:a16="http://schemas.microsoft.com/office/drawing/2014/main" id="{6202F397-48FB-CA3E-4737-61DC66A64CCC}"/>
                  </a:ext>
                </a:extLst>
              </p:cNvPr>
              <p:cNvSpPr txBox="1"/>
              <p:nvPr/>
            </p:nvSpPr>
            <p:spPr>
              <a:xfrm>
                <a:off x="3629928" y="2052564"/>
                <a:ext cx="1560393" cy="646331"/>
              </a:xfrm>
              <a:prstGeom prst="rect">
                <a:avLst/>
              </a:prstGeom>
              <a:solidFill>
                <a:schemeClr val="bg1"/>
              </a:solidFill>
            </p:spPr>
            <p:txBody>
              <a:bodyPr wrap="square">
                <a:spAutoFit/>
              </a:bodyPr>
              <a:lstStyle/>
              <a:p>
                <a:pPr algn="ctr"/>
                <a:r>
                  <a:rPr kumimoji="1" lang="ja-JP" altLang="en-US" b="1" dirty="0">
                    <a:solidFill>
                      <a:schemeClr val="accent1"/>
                    </a:solidFill>
                    <a:latin typeface="+mn-ea"/>
                  </a:rPr>
                  <a:t>チャンネル</a:t>
                </a:r>
                <a:br>
                  <a:rPr kumimoji="1" lang="en-US" altLang="ja-JP" b="1" dirty="0">
                    <a:solidFill>
                      <a:schemeClr val="accent1"/>
                    </a:solidFill>
                    <a:latin typeface="+mn-ea"/>
                  </a:rPr>
                </a:br>
                <a:r>
                  <a:rPr kumimoji="1" lang="ja-JP" altLang="en-US" b="1" dirty="0">
                    <a:solidFill>
                      <a:schemeClr val="accent1"/>
                    </a:solidFill>
                    <a:latin typeface="+mn-ea"/>
                  </a:rPr>
                  <a:t>ホワイトリスト</a:t>
                </a:r>
                <a:endParaRPr lang="en-US" altLang="ja-JP" b="1" dirty="0">
                  <a:solidFill>
                    <a:schemeClr val="tx2"/>
                  </a:solidFill>
                  <a:latin typeface="+mn-ea"/>
                </a:endParaRPr>
              </a:p>
            </p:txBody>
          </p:sp>
        </p:grpSp>
        <p:cxnSp>
          <p:nvCxnSpPr>
            <p:cNvPr id="20" name="Straight Arrow Connector 19">
              <a:extLst>
                <a:ext uri="{FF2B5EF4-FFF2-40B4-BE49-F238E27FC236}">
                  <a16:creationId xmlns:a16="http://schemas.microsoft.com/office/drawing/2014/main" id="{A3C3672C-729B-416E-421F-9A96663E8863}"/>
                </a:ext>
              </a:extLst>
            </p:cNvPr>
            <p:cNvCxnSpPr>
              <a:cxnSpLocks/>
              <a:stCxn id="11" idx="3"/>
              <a:endCxn id="16" idx="1"/>
            </p:cNvCxnSpPr>
            <p:nvPr/>
          </p:nvCxnSpPr>
          <p:spPr>
            <a:xfrm flipV="1">
              <a:off x="2571583" y="3238864"/>
              <a:ext cx="327819" cy="4673"/>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grpSp>
          <p:nvGrpSpPr>
            <p:cNvPr id="35" name="Group 34">
              <a:extLst>
                <a:ext uri="{FF2B5EF4-FFF2-40B4-BE49-F238E27FC236}">
                  <a16:creationId xmlns:a16="http://schemas.microsoft.com/office/drawing/2014/main" id="{56B783C1-67C6-88DC-6CA8-5DCC3B43ED06}"/>
                </a:ext>
              </a:extLst>
            </p:cNvPr>
            <p:cNvGrpSpPr/>
            <p:nvPr/>
          </p:nvGrpSpPr>
          <p:grpSpPr>
            <a:xfrm>
              <a:off x="6118550" y="2411924"/>
              <a:ext cx="1260001" cy="1606924"/>
              <a:chOff x="6658311" y="2411924"/>
              <a:chExt cx="1260001" cy="1606924"/>
            </a:xfrm>
          </p:grpSpPr>
          <p:sp>
            <p:nvSpPr>
              <p:cNvPr id="24" name="Rectangle: Rounded Corners 23">
                <a:extLst>
                  <a:ext uri="{FF2B5EF4-FFF2-40B4-BE49-F238E27FC236}">
                    <a16:creationId xmlns:a16="http://schemas.microsoft.com/office/drawing/2014/main" id="{7DB43D5F-DE5F-BA93-FD51-416F188D5CE8}"/>
                  </a:ext>
                </a:extLst>
              </p:cNvPr>
              <p:cNvSpPr/>
              <p:nvPr/>
            </p:nvSpPr>
            <p:spPr>
              <a:xfrm>
                <a:off x="6658312" y="2411924"/>
                <a:ext cx="1260000" cy="390128"/>
              </a:xfrm>
              <a:prstGeom prst="roundRect">
                <a:avLst>
                  <a:gd name="adj" fmla="val 50000"/>
                </a:avLst>
              </a:prstGeom>
              <a:solidFill>
                <a:schemeClr val="tx2">
                  <a:lumMod val="10000"/>
                  <a:lumOff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accent1"/>
                    </a:solidFill>
                    <a:latin typeface="+mn-ea"/>
                  </a:rPr>
                  <a:t>公式</a:t>
                </a:r>
                <a:endParaRPr lang="en-US" b="1" dirty="0">
                  <a:solidFill>
                    <a:schemeClr val="tx2"/>
                  </a:solidFill>
                  <a:latin typeface="+mn-ea"/>
                </a:endParaRPr>
              </a:p>
            </p:txBody>
          </p:sp>
          <p:sp>
            <p:nvSpPr>
              <p:cNvPr id="25" name="Rectangle: Rounded Corners 24">
                <a:extLst>
                  <a:ext uri="{FF2B5EF4-FFF2-40B4-BE49-F238E27FC236}">
                    <a16:creationId xmlns:a16="http://schemas.microsoft.com/office/drawing/2014/main" id="{8B5C0FF6-CDD5-4BAD-6740-DB160960EE39}"/>
                  </a:ext>
                </a:extLst>
              </p:cNvPr>
              <p:cNvSpPr/>
              <p:nvPr/>
            </p:nvSpPr>
            <p:spPr>
              <a:xfrm>
                <a:off x="6658311" y="3050739"/>
                <a:ext cx="1260000" cy="390128"/>
              </a:xfrm>
              <a:prstGeom prst="roundRect">
                <a:avLst>
                  <a:gd name="adj" fmla="val 50000"/>
                </a:avLst>
              </a:prstGeom>
              <a:solidFill>
                <a:schemeClr val="tx2">
                  <a:lumMod val="10000"/>
                  <a:lumOff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accent1"/>
                    </a:solidFill>
                    <a:latin typeface="+mn-ea"/>
                  </a:rPr>
                  <a:t>ニュース</a:t>
                </a:r>
                <a:endParaRPr lang="en-US" b="1" dirty="0">
                  <a:solidFill>
                    <a:schemeClr val="tx2"/>
                  </a:solidFill>
                  <a:latin typeface="+mn-ea"/>
                </a:endParaRPr>
              </a:p>
            </p:txBody>
          </p:sp>
          <p:sp>
            <p:nvSpPr>
              <p:cNvPr id="26" name="Rectangle: Rounded Corners 25">
                <a:extLst>
                  <a:ext uri="{FF2B5EF4-FFF2-40B4-BE49-F238E27FC236}">
                    <a16:creationId xmlns:a16="http://schemas.microsoft.com/office/drawing/2014/main" id="{5FDA851D-9122-9F95-EA52-05C5E3177BC3}"/>
                  </a:ext>
                </a:extLst>
              </p:cNvPr>
              <p:cNvSpPr/>
              <p:nvPr/>
            </p:nvSpPr>
            <p:spPr>
              <a:xfrm>
                <a:off x="6658311" y="3628720"/>
                <a:ext cx="1260000" cy="390128"/>
              </a:xfrm>
              <a:prstGeom prst="roundRect">
                <a:avLst>
                  <a:gd name="adj" fmla="val 50000"/>
                </a:avLst>
              </a:prstGeom>
              <a:solidFill>
                <a:schemeClr val="tx2">
                  <a:lumMod val="10000"/>
                  <a:lumOff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accent1"/>
                    </a:solidFill>
                    <a:latin typeface="+mn-ea"/>
                  </a:rPr>
                  <a:t>第三者</a:t>
                </a:r>
                <a:endParaRPr lang="en-US" b="1" dirty="0">
                  <a:solidFill>
                    <a:schemeClr val="accent1"/>
                  </a:solidFill>
                  <a:latin typeface="+mn-ea"/>
                </a:endParaRPr>
              </a:p>
            </p:txBody>
          </p:sp>
        </p:grpSp>
        <p:cxnSp>
          <p:nvCxnSpPr>
            <p:cNvPr id="28" name="Straight Arrow Connector 27">
              <a:extLst>
                <a:ext uri="{FF2B5EF4-FFF2-40B4-BE49-F238E27FC236}">
                  <a16:creationId xmlns:a16="http://schemas.microsoft.com/office/drawing/2014/main" id="{1404BB12-722B-6D9E-D93A-1EC08462F0AE}"/>
                </a:ext>
              </a:extLst>
            </p:cNvPr>
            <p:cNvCxnSpPr>
              <a:cxnSpLocks/>
              <a:stCxn id="16" idx="3"/>
              <a:endCxn id="24" idx="1"/>
            </p:cNvCxnSpPr>
            <p:nvPr/>
          </p:nvCxnSpPr>
          <p:spPr>
            <a:xfrm flipV="1">
              <a:off x="5540672" y="2606988"/>
              <a:ext cx="577879" cy="631876"/>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32F7872A-8CEA-8684-5CC0-C7396E866EA0}"/>
                </a:ext>
              </a:extLst>
            </p:cNvPr>
            <p:cNvCxnSpPr>
              <a:cxnSpLocks/>
              <a:stCxn id="16" idx="3"/>
              <a:endCxn id="25" idx="1"/>
            </p:cNvCxnSpPr>
            <p:nvPr/>
          </p:nvCxnSpPr>
          <p:spPr>
            <a:xfrm>
              <a:off x="5540672" y="3238864"/>
              <a:ext cx="577878" cy="6939"/>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32" name="Straight Arrow Connector 31">
              <a:extLst>
                <a:ext uri="{FF2B5EF4-FFF2-40B4-BE49-F238E27FC236}">
                  <a16:creationId xmlns:a16="http://schemas.microsoft.com/office/drawing/2014/main" id="{4AC34EB8-7C95-A847-1CB4-AEC0F58B9197}"/>
                </a:ext>
              </a:extLst>
            </p:cNvPr>
            <p:cNvCxnSpPr>
              <a:cxnSpLocks/>
              <a:stCxn id="16" idx="3"/>
              <a:endCxn id="26" idx="1"/>
            </p:cNvCxnSpPr>
            <p:nvPr/>
          </p:nvCxnSpPr>
          <p:spPr>
            <a:xfrm>
              <a:off x="5540672" y="3238864"/>
              <a:ext cx="577878" cy="584920"/>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sp>
          <p:nvSpPr>
            <p:cNvPr id="34" name="Rectangle 33">
              <a:extLst>
                <a:ext uri="{FF2B5EF4-FFF2-40B4-BE49-F238E27FC236}">
                  <a16:creationId xmlns:a16="http://schemas.microsoft.com/office/drawing/2014/main" id="{29F40B79-C1CD-FF2E-1B27-68452FCED0CB}"/>
                </a:ext>
              </a:extLst>
            </p:cNvPr>
            <p:cNvSpPr/>
            <p:nvPr/>
          </p:nvSpPr>
          <p:spPr>
            <a:xfrm>
              <a:off x="7956428" y="3489020"/>
              <a:ext cx="1453738" cy="661656"/>
            </a:xfrm>
            <a:prstGeom prst="rect">
              <a:avLst/>
            </a:prstGeom>
            <a:solidFill>
              <a:schemeClr val="bg1"/>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accent1"/>
                  </a:solidFill>
                  <a:latin typeface="+mn-ea"/>
                </a:rPr>
                <a:t>分類器</a:t>
              </a:r>
            </a:p>
          </p:txBody>
        </p:sp>
        <p:cxnSp>
          <p:nvCxnSpPr>
            <p:cNvPr id="37" name="Straight Arrow Connector 36">
              <a:extLst>
                <a:ext uri="{FF2B5EF4-FFF2-40B4-BE49-F238E27FC236}">
                  <a16:creationId xmlns:a16="http://schemas.microsoft.com/office/drawing/2014/main" id="{5FD5EBF9-19ED-9FB5-B254-FEDBFAA186E5}"/>
                </a:ext>
              </a:extLst>
            </p:cNvPr>
            <p:cNvCxnSpPr>
              <a:cxnSpLocks/>
              <a:stCxn id="26" idx="3"/>
              <a:endCxn id="34" idx="1"/>
            </p:cNvCxnSpPr>
            <p:nvPr/>
          </p:nvCxnSpPr>
          <p:spPr>
            <a:xfrm flipV="1">
              <a:off x="7378550" y="3819848"/>
              <a:ext cx="577878" cy="3936"/>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grpSp>
          <p:nvGrpSpPr>
            <p:cNvPr id="47" name="Group 46">
              <a:extLst>
                <a:ext uri="{FF2B5EF4-FFF2-40B4-BE49-F238E27FC236}">
                  <a16:creationId xmlns:a16="http://schemas.microsoft.com/office/drawing/2014/main" id="{B17829BE-E1B2-8076-6905-8723588C8ED4}"/>
                </a:ext>
              </a:extLst>
            </p:cNvPr>
            <p:cNvGrpSpPr/>
            <p:nvPr/>
          </p:nvGrpSpPr>
          <p:grpSpPr>
            <a:xfrm>
              <a:off x="9867075" y="3177315"/>
              <a:ext cx="1586950" cy="1325563"/>
              <a:chOff x="9794307" y="3177315"/>
              <a:chExt cx="1586950" cy="1325563"/>
            </a:xfrm>
          </p:grpSpPr>
          <p:sp>
            <p:nvSpPr>
              <p:cNvPr id="41" name="Rectangle: Rounded Corners 40">
                <a:extLst>
                  <a:ext uri="{FF2B5EF4-FFF2-40B4-BE49-F238E27FC236}">
                    <a16:creationId xmlns:a16="http://schemas.microsoft.com/office/drawing/2014/main" id="{AE71A117-2503-7CD6-363C-D4B11404DF1D}"/>
                  </a:ext>
                </a:extLst>
              </p:cNvPr>
              <p:cNvSpPr/>
              <p:nvPr/>
            </p:nvSpPr>
            <p:spPr>
              <a:xfrm>
                <a:off x="9794307" y="3177315"/>
                <a:ext cx="1586950" cy="1325563"/>
              </a:xfrm>
              <a:prstGeom prst="roundRect">
                <a:avLst/>
              </a:prstGeom>
              <a:solidFill>
                <a:schemeClr val="bg1"/>
              </a:solidFill>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Rectangle: Rounded Corners 38">
                <a:extLst>
                  <a:ext uri="{FF2B5EF4-FFF2-40B4-BE49-F238E27FC236}">
                    <a16:creationId xmlns:a16="http://schemas.microsoft.com/office/drawing/2014/main" id="{1BCFF8BA-E661-A995-FEBF-E4185EA833ED}"/>
                  </a:ext>
                </a:extLst>
              </p:cNvPr>
              <p:cNvSpPr/>
              <p:nvPr/>
            </p:nvSpPr>
            <p:spPr>
              <a:xfrm>
                <a:off x="9956630" y="3343112"/>
                <a:ext cx="1260000" cy="390128"/>
              </a:xfrm>
              <a:prstGeom prst="roundRect">
                <a:avLst>
                  <a:gd name="adj" fmla="val 50000"/>
                </a:avLst>
              </a:prstGeom>
              <a:solidFill>
                <a:schemeClr val="tx2">
                  <a:lumMod val="10000"/>
                  <a:lumOff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accent1"/>
                    </a:solidFill>
                    <a:latin typeface="+mn-ea"/>
                  </a:rPr>
                  <a:t>ニュース</a:t>
                </a:r>
                <a:endParaRPr lang="en-US" b="1" dirty="0">
                  <a:solidFill>
                    <a:schemeClr val="tx2"/>
                  </a:solidFill>
                  <a:latin typeface="+mn-ea"/>
                </a:endParaRPr>
              </a:p>
            </p:txBody>
          </p:sp>
          <p:sp>
            <p:nvSpPr>
              <p:cNvPr id="40" name="Rectangle: Rounded Corners 39">
                <a:extLst>
                  <a:ext uri="{FF2B5EF4-FFF2-40B4-BE49-F238E27FC236}">
                    <a16:creationId xmlns:a16="http://schemas.microsoft.com/office/drawing/2014/main" id="{0D7123FA-76B6-1031-7479-CBA737FBEC2F}"/>
                  </a:ext>
                </a:extLst>
              </p:cNvPr>
              <p:cNvSpPr/>
              <p:nvPr/>
            </p:nvSpPr>
            <p:spPr>
              <a:xfrm>
                <a:off x="9964071" y="3912627"/>
                <a:ext cx="1260000" cy="390128"/>
              </a:xfrm>
              <a:prstGeom prst="roundRect">
                <a:avLst>
                  <a:gd name="adj" fmla="val 50000"/>
                </a:avLst>
              </a:prstGeom>
              <a:solidFill>
                <a:schemeClr val="tx2">
                  <a:lumMod val="10000"/>
                  <a:lumOff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accent1"/>
                    </a:solidFill>
                    <a:latin typeface="+mn-ea"/>
                  </a:rPr>
                  <a:t>その他</a:t>
                </a:r>
                <a:endParaRPr lang="en-US" b="1" dirty="0">
                  <a:solidFill>
                    <a:schemeClr val="tx2"/>
                  </a:solidFill>
                  <a:latin typeface="+mn-ea"/>
                </a:endParaRPr>
              </a:p>
            </p:txBody>
          </p:sp>
        </p:grpSp>
        <p:cxnSp>
          <p:nvCxnSpPr>
            <p:cNvPr id="49" name="Straight Arrow Connector 48">
              <a:extLst>
                <a:ext uri="{FF2B5EF4-FFF2-40B4-BE49-F238E27FC236}">
                  <a16:creationId xmlns:a16="http://schemas.microsoft.com/office/drawing/2014/main" id="{1352E911-41A6-D68D-F2F8-E5186A678601}"/>
                </a:ext>
              </a:extLst>
            </p:cNvPr>
            <p:cNvCxnSpPr>
              <a:stCxn id="34" idx="3"/>
              <a:endCxn id="39" idx="1"/>
            </p:cNvCxnSpPr>
            <p:nvPr/>
          </p:nvCxnSpPr>
          <p:spPr>
            <a:xfrm flipV="1">
              <a:off x="9410166" y="3538176"/>
              <a:ext cx="619232" cy="281672"/>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51" name="Straight Arrow Connector 50">
              <a:extLst>
                <a:ext uri="{FF2B5EF4-FFF2-40B4-BE49-F238E27FC236}">
                  <a16:creationId xmlns:a16="http://schemas.microsoft.com/office/drawing/2014/main" id="{F7444BE5-D340-485F-4D94-FF6012F9F71D}"/>
                </a:ext>
              </a:extLst>
            </p:cNvPr>
            <p:cNvCxnSpPr>
              <a:stCxn id="34" idx="3"/>
              <a:endCxn id="40" idx="1"/>
            </p:cNvCxnSpPr>
            <p:nvPr/>
          </p:nvCxnSpPr>
          <p:spPr>
            <a:xfrm>
              <a:off x="9410166" y="3819848"/>
              <a:ext cx="626673" cy="287843"/>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9024835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095716-A9DD-8805-20B1-C3D2A9281F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D484084-CA54-BC1D-394E-EA4F98B53337}"/>
              </a:ext>
            </a:extLst>
          </p:cNvPr>
          <p:cNvSpPr>
            <a:spLocks noGrp="1"/>
          </p:cNvSpPr>
          <p:nvPr>
            <p:ph type="title"/>
          </p:nvPr>
        </p:nvSpPr>
        <p:spPr/>
        <p:txBody>
          <a:bodyPr/>
          <a:lstStyle/>
          <a:p>
            <a:r>
              <a:rPr kumimoji="1" lang="en-US" altLang="ja-JP" dirty="0"/>
              <a:t>YouTube </a:t>
            </a:r>
            <a:r>
              <a:rPr kumimoji="1" lang="ja-JP" altLang="en-US" dirty="0"/>
              <a:t>チャンネル名によるラベル付け</a:t>
            </a:r>
            <a:endParaRPr kumimoji="1" lang="ja-JP" altLang="en-US" b="1" dirty="0"/>
          </a:p>
        </p:txBody>
      </p:sp>
      <p:sp>
        <p:nvSpPr>
          <p:cNvPr id="3" name="Content Placeholder 2">
            <a:extLst>
              <a:ext uri="{FF2B5EF4-FFF2-40B4-BE49-F238E27FC236}">
                <a16:creationId xmlns:a16="http://schemas.microsoft.com/office/drawing/2014/main" id="{217473E0-5410-A32F-9D69-85BBAC86A4DD}"/>
              </a:ext>
            </a:extLst>
          </p:cNvPr>
          <p:cNvSpPr>
            <a:spLocks noGrp="1"/>
          </p:cNvSpPr>
          <p:nvPr>
            <p:ph idx="1"/>
          </p:nvPr>
        </p:nvSpPr>
        <p:spPr>
          <a:xfrm>
            <a:off x="838200" y="1825625"/>
            <a:ext cx="10515600" cy="508784"/>
          </a:xfrm>
        </p:spPr>
        <p:txBody>
          <a:bodyPr>
            <a:normAutofit/>
          </a:bodyPr>
          <a:lstStyle/>
          <a:p>
            <a:r>
              <a:rPr lang="en-US" altLang="ja-JP" dirty="0">
                <a:latin typeface="+mn-ea"/>
              </a:rPr>
              <a:t>YouTube</a:t>
            </a:r>
            <a:r>
              <a:rPr lang="ja-JP" altLang="en-US" dirty="0">
                <a:latin typeface="+mn-ea"/>
              </a:rPr>
              <a:t> 動画データから無作為に</a:t>
            </a:r>
            <a:r>
              <a:rPr lang="en-US" altLang="ja-JP" dirty="0">
                <a:latin typeface="+mn-ea"/>
              </a:rPr>
              <a:t>1000</a:t>
            </a:r>
            <a:r>
              <a:rPr lang="ja-JP" altLang="en-US" dirty="0">
                <a:latin typeface="+mn-ea"/>
              </a:rPr>
              <a:t>件を選択</a:t>
            </a:r>
          </a:p>
        </p:txBody>
      </p:sp>
      <p:sp>
        <p:nvSpPr>
          <p:cNvPr id="4" name="Date Placeholder 3">
            <a:extLst>
              <a:ext uri="{FF2B5EF4-FFF2-40B4-BE49-F238E27FC236}">
                <a16:creationId xmlns:a16="http://schemas.microsoft.com/office/drawing/2014/main" id="{B7639997-594D-5D04-70C7-7CAC24FAD285}"/>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3C43F808-6D19-5194-890C-EBF91537A009}"/>
              </a:ext>
            </a:extLst>
          </p:cNvPr>
          <p:cNvSpPr>
            <a:spLocks noGrp="1"/>
          </p:cNvSpPr>
          <p:nvPr>
            <p:ph type="sldNum" sz="quarter" idx="12"/>
          </p:nvPr>
        </p:nvSpPr>
        <p:spPr/>
        <p:txBody>
          <a:bodyPr/>
          <a:lstStyle/>
          <a:p>
            <a:fld id="{6E796B70-2EF1-4991-9022-6C7BE8324475}" type="slidenum">
              <a:rPr lang="en-US" smtClean="0"/>
              <a:t>18</a:t>
            </a:fld>
            <a:endParaRPr lang="en-US"/>
          </a:p>
        </p:txBody>
      </p:sp>
      <p:sp>
        <p:nvSpPr>
          <p:cNvPr id="6" name="Rectangle: Rounded Corners 5">
            <a:extLst>
              <a:ext uri="{FF2B5EF4-FFF2-40B4-BE49-F238E27FC236}">
                <a16:creationId xmlns:a16="http://schemas.microsoft.com/office/drawing/2014/main" id="{0539E7EA-C519-5F1B-FD18-9D563080332B}"/>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7" name="Table 6">
            <a:extLst>
              <a:ext uri="{FF2B5EF4-FFF2-40B4-BE49-F238E27FC236}">
                <a16:creationId xmlns:a16="http://schemas.microsoft.com/office/drawing/2014/main" id="{D87824CE-1394-6520-B4D0-EE55B70B9772}"/>
              </a:ext>
            </a:extLst>
          </p:cNvPr>
          <p:cNvGraphicFramePr>
            <a:graphicFrameLocks noGrp="1"/>
          </p:cNvGraphicFramePr>
          <p:nvPr>
            <p:extLst>
              <p:ext uri="{D42A27DB-BD31-4B8C-83A1-F6EECF244321}">
                <p14:modId xmlns:p14="http://schemas.microsoft.com/office/powerpoint/2010/main" val="45509125"/>
              </p:ext>
            </p:extLst>
          </p:nvPr>
        </p:nvGraphicFramePr>
        <p:xfrm>
          <a:off x="2032000" y="3084513"/>
          <a:ext cx="8127999" cy="1981200"/>
        </p:xfrm>
        <a:graphic>
          <a:graphicData uri="http://schemas.openxmlformats.org/drawingml/2006/table">
            <a:tbl>
              <a:tblPr firstRow="1" lastRow="1" bandRow="1">
                <a:tableStyleId>{9D7B26C5-4107-4FEC-AEDC-1716B250A1EF}</a:tableStyleId>
              </a:tblPr>
              <a:tblGrid>
                <a:gridCol w="322893">
                  <a:extLst>
                    <a:ext uri="{9D8B030D-6E8A-4147-A177-3AD203B41FA5}">
                      <a16:colId xmlns:a16="http://schemas.microsoft.com/office/drawing/2014/main" val="2290363213"/>
                    </a:ext>
                  </a:extLst>
                </a:gridCol>
                <a:gridCol w="5095773">
                  <a:extLst>
                    <a:ext uri="{9D8B030D-6E8A-4147-A177-3AD203B41FA5}">
                      <a16:colId xmlns:a16="http://schemas.microsoft.com/office/drawing/2014/main" val="1715875394"/>
                    </a:ext>
                  </a:extLst>
                </a:gridCol>
                <a:gridCol w="2709333">
                  <a:extLst>
                    <a:ext uri="{9D8B030D-6E8A-4147-A177-3AD203B41FA5}">
                      <a16:colId xmlns:a16="http://schemas.microsoft.com/office/drawing/2014/main" val="2388287482"/>
                    </a:ext>
                  </a:extLst>
                </a:gridCol>
              </a:tblGrid>
              <a:tr h="396000">
                <a:tc>
                  <a:txBody>
                    <a:bodyPr/>
                    <a:lstStyle/>
                    <a:p>
                      <a:endParaRPr lang="en-US" sz="2000" dirty="0">
                        <a:latin typeface="+mn-ea"/>
                        <a:ea typeface="+mn-ea"/>
                      </a:endParaRPr>
                    </a:p>
                  </a:txBody>
                  <a:tcPr anchor="ctr"/>
                </a:tc>
                <a:tc>
                  <a:txBody>
                    <a:bodyPr/>
                    <a:lstStyle/>
                    <a:p>
                      <a:r>
                        <a:rPr lang="ja-JP" altLang="en-US" sz="2000" dirty="0">
                          <a:latin typeface="+mn-ea"/>
                          <a:ea typeface="+mn-ea"/>
                        </a:rPr>
                        <a:t>チャンネルカテゴリ</a:t>
                      </a:r>
                      <a:endParaRPr lang="en-US" sz="2000" dirty="0">
                        <a:latin typeface="+mn-ea"/>
                        <a:ea typeface="+mn-ea"/>
                      </a:endParaRPr>
                    </a:p>
                  </a:txBody>
                  <a:tcPr anchor="ctr"/>
                </a:tc>
                <a:tc>
                  <a:txBody>
                    <a:bodyPr/>
                    <a:lstStyle/>
                    <a:p>
                      <a:r>
                        <a:rPr lang="ja-JP" altLang="en-US" sz="2000" dirty="0">
                          <a:latin typeface="+mn-ea"/>
                          <a:ea typeface="+mn-ea"/>
                        </a:rPr>
                        <a:t>チャンネル数</a:t>
                      </a:r>
                      <a:endParaRPr lang="en-US" sz="2000" dirty="0">
                        <a:latin typeface="+mn-ea"/>
                        <a:ea typeface="+mn-ea"/>
                      </a:endParaRPr>
                    </a:p>
                  </a:txBody>
                  <a:tcPr anchor="ctr"/>
                </a:tc>
                <a:extLst>
                  <a:ext uri="{0D108BD9-81ED-4DB2-BD59-A6C34878D82A}">
                    <a16:rowId xmlns:a16="http://schemas.microsoft.com/office/drawing/2014/main" val="2539098440"/>
                  </a:ext>
                </a:extLst>
              </a:tr>
              <a:tr h="396000">
                <a:tc>
                  <a:txBody>
                    <a:bodyPr/>
                    <a:lstStyle/>
                    <a:p>
                      <a:r>
                        <a:rPr lang="en-US" sz="2000" dirty="0">
                          <a:latin typeface="+mn-ea"/>
                          <a:ea typeface="+mn-ea"/>
                        </a:rPr>
                        <a:t>0</a:t>
                      </a:r>
                    </a:p>
                  </a:txBody>
                  <a:tcPr anchor="ctr">
                    <a:solidFill>
                      <a:schemeClr val="bg1"/>
                    </a:solidFill>
                  </a:tcPr>
                </a:tc>
                <a:tc>
                  <a:txBody>
                    <a:bodyPr/>
                    <a:lstStyle/>
                    <a:p>
                      <a:r>
                        <a:rPr lang="ja-JP" altLang="en-US" sz="2000" dirty="0">
                          <a:latin typeface="+mn-ea"/>
                          <a:ea typeface="+mn-ea"/>
                        </a:rPr>
                        <a:t>オフィシャル</a:t>
                      </a:r>
                      <a:endParaRPr lang="en-US" sz="2000" dirty="0">
                        <a:latin typeface="+mn-ea"/>
                        <a:ea typeface="+mn-ea"/>
                      </a:endParaRPr>
                    </a:p>
                  </a:txBody>
                  <a:tcPr anchor="ctr">
                    <a:solidFill>
                      <a:schemeClr val="bg1"/>
                    </a:solidFill>
                  </a:tcPr>
                </a:tc>
                <a:tc>
                  <a:txBody>
                    <a:bodyPr/>
                    <a:lstStyle/>
                    <a:p>
                      <a:r>
                        <a:rPr lang="en-US" sz="2000" dirty="0">
                          <a:latin typeface="+mn-ea"/>
                          <a:ea typeface="+mn-ea"/>
                        </a:rPr>
                        <a:t>3</a:t>
                      </a:r>
                    </a:p>
                  </a:txBody>
                  <a:tcPr anchor="ctr">
                    <a:solidFill>
                      <a:schemeClr val="bg1"/>
                    </a:solidFill>
                  </a:tcPr>
                </a:tc>
                <a:extLst>
                  <a:ext uri="{0D108BD9-81ED-4DB2-BD59-A6C34878D82A}">
                    <a16:rowId xmlns:a16="http://schemas.microsoft.com/office/drawing/2014/main" val="1201021881"/>
                  </a:ext>
                </a:extLst>
              </a:tr>
              <a:tr h="396000">
                <a:tc>
                  <a:txBody>
                    <a:bodyPr/>
                    <a:lstStyle/>
                    <a:p>
                      <a:r>
                        <a:rPr lang="en-US" sz="2000" dirty="0">
                          <a:latin typeface="+mn-ea"/>
                          <a:ea typeface="+mn-ea"/>
                        </a:rPr>
                        <a:t>1</a:t>
                      </a:r>
                    </a:p>
                  </a:txBody>
                  <a:tcPr anchor="ctr">
                    <a:solidFill>
                      <a:schemeClr val="bg1"/>
                    </a:solidFill>
                  </a:tcPr>
                </a:tc>
                <a:tc>
                  <a:txBody>
                    <a:bodyPr/>
                    <a:lstStyle/>
                    <a:p>
                      <a:r>
                        <a:rPr lang="ja-JP" altLang="en-US" sz="2000" dirty="0">
                          <a:latin typeface="+mn-ea"/>
                          <a:ea typeface="+mn-ea"/>
                        </a:rPr>
                        <a:t>ニュース</a:t>
                      </a:r>
                      <a:endParaRPr lang="en-US" sz="2000" dirty="0">
                        <a:latin typeface="+mn-ea"/>
                        <a:ea typeface="+mn-ea"/>
                      </a:endParaRPr>
                    </a:p>
                  </a:txBody>
                  <a:tcPr anchor="ctr">
                    <a:solidFill>
                      <a:schemeClr val="bg1"/>
                    </a:solidFill>
                  </a:tcPr>
                </a:tc>
                <a:tc>
                  <a:txBody>
                    <a:bodyPr/>
                    <a:lstStyle/>
                    <a:p>
                      <a:r>
                        <a:rPr lang="en-US" sz="2000" dirty="0">
                          <a:latin typeface="+mn-ea"/>
                          <a:ea typeface="+mn-ea"/>
                        </a:rPr>
                        <a:t>80</a:t>
                      </a:r>
                    </a:p>
                  </a:txBody>
                  <a:tcPr anchor="ctr">
                    <a:solidFill>
                      <a:schemeClr val="bg1"/>
                    </a:solidFill>
                  </a:tcPr>
                </a:tc>
                <a:extLst>
                  <a:ext uri="{0D108BD9-81ED-4DB2-BD59-A6C34878D82A}">
                    <a16:rowId xmlns:a16="http://schemas.microsoft.com/office/drawing/2014/main" val="2821762799"/>
                  </a:ext>
                </a:extLst>
              </a:tr>
              <a:tr h="396000">
                <a:tc>
                  <a:txBody>
                    <a:bodyPr/>
                    <a:lstStyle/>
                    <a:p>
                      <a:r>
                        <a:rPr lang="en-US" sz="2000" dirty="0">
                          <a:latin typeface="+mn-ea"/>
                          <a:ea typeface="+mn-ea"/>
                        </a:rPr>
                        <a:t>2</a:t>
                      </a:r>
                    </a:p>
                  </a:txBody>
                  <a:tcPr anchor="ctr">
                    <a:solidFill>
                      <a:schemeClr val="bg1"/>
                    </a:solidFill>
                  </a:tcPr>
                </a:tc>
                <a:tc>
                  <a:txBody>
                    <a:bodyPr/>
                    <a:lstStyle/>
                    <a:p>
                      <a:r>
                        <a:rPr lang="ja-JP" altLang="en-US" sz="2000" dirty="0">
                          <a:latin typeface="+mn-ea"/>
                          <a:ea typeface="+mn-ea"/>
                        </a:rPr>
                        <a:t>第三者</a:t>
                      </a:r>
                      <a:endParaRPr lang="en-US" sz="2000" dirty="0">
                        <a:latin typeface="+mn-ea"/>
                        <a:ea typeface="+mn-ea"/>
                      </a:endParaRPr>
                    </a:p>
                  </a:txBody>
                  <a:tcPr anchor="ctr">
                    <a:solidFill>
                      <a:schemeClr val="bg1"/>
                    </a:solidFill>
                  </a:tcPr>
                </a:tc>
                <a:tc>
                  <a:txBody>
                    <a:bodyPr/>
                    <a:lstStyle/>
                    <a:p>
                      <a:r>
                        <a:rPr lang="en-US" sz="2000" dirty="0">
                          <a:latin typeface="+mn-ea"/>
                          <a:ea typeface="+mn-ea"/>
                        </a:rPr>
                        <a:t>632</a:t>
                      </a:r>
                    </a:p>
                  </a:txBody>
                  <a:tcPr anchor="ctr">
                    <a:solidFill>
                      <a:schemeClr val="bg1"/>
                    </a:solidFill>
                  </a:tcPr>
                </a:tc>
                <a:extLst>
                  <a:ext uri="{0D108BD9-81ED-4DB2-BD59-A6C34878D82A}">
                    <a16:rowId xmlns:a16="http://schemas.microsoft.com/office/drawing/2014/main" val="3162700688"/>
                  </a:ext>
                </a:extLst>
              </a:tr>
              <a:tr h="396000">
                <a:tc>
                  <a:txBody>
                    <a:bodyPr/>
                    <a:lstStyle/>
                    <a:p>
                      <a:endParaRPr lang="en-US" sz="2000" dirty="0">
                        <a:latin typeface="+mn-ea"/>
                        <a:ea typeface="+mn-ea"/>
                      </a:endParaRPr>
                    </a:p>
                  </a:txBody>
                  <a:tcPr anchor="ctr"/>
                </a:tc>
                <a:tc>
                  <a:txBody>
                    <a:bodyPr/>
                    <a:lstStyle/>
                    <a:p>
                      <a:r>
                        <a:rPr lang="ja-JP" altLang="en-US" sz="2000" dirty="0">
                          <a:latin typeface="+mn-ea"/>
                          <a:ea typeface="+mn-ea"/>
                        </a:rPr>
                        <a:t>合計</a:t>
                      </a:r>
                      <a:endParaRPr lang="en-US" sz="2000" dirty="0">
                        <a:latin typeface="+mn-ea"/>
                        <a:ea typeface="+mn-ea"/>
                      </a:endParaRPr>
                    </a:p>
                  </a:txBody>
                  <a:tcPr anchor="ctr"/>
                </a:tc>
                <a:tc>
                  <a:txBody>
                    <a:bodyPr/>
                    <a:lstStyle/>
                    <a:p>
                      <a:r>
                        <a:rPr lang="en-US" sz="2000" dirty="0">
                          <a:latin typeface="+mn-ea"/>
                          <a:ea typeface="+mn-ea"/>
                        </a:rPr>
                        <a:t>715</a:t>
                      </a:r>
                    </a:p>
                  </a:txBody>
                  <a:tcPr anchor="ctr"/>
                </a:tc>
                <a:extLst>
                  <a:ext uri="{0D108BD9-81ED-4DB2-BD59-A6C34878D82A}">
                    <a16:rowId xmlns:a16="http://schemas.microsoft.com/office/drawing/2014/main" val="3568855885"/>
                  </a:ext>
                </a:extLst>
              </a:tr>
            </a:tbl>
          </a:graphicData>
        </a:graphic>
      </p:graphicFrame>
    </p:spTree>
    <p:extLst>
      <p:ext uri="{BB962C8B-B14F-4D97-AF65-F5344CB8AC3E}">
        <p14:creationId xmlns:p14="http://schemas.microsoft.com/office/powerpoint/2010/main" val="32019104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8CCF120-5D0F-47F5-17AD-45795EBFFA04}"/>
              </a:ext>
            </a:extLst>
          </p:cNvPr>
          <p:cNvSpPr>
            <a:spLocks noGrp="1"/>
          </p:cNvSpPr>
          <p:nvPr>
            <p:ph type="title"/>
          </p:nvPr>
        </p:nvSpPr>
        <p:spPr/>
        <p:txBody>
          <a:bodyPr/>
          <a:lstStyle/>
          <a:p>
            <a:r>
              <a:rPr kumimoji="1" lang="en-US" altLang="ja-JP" dirty="0"/>
              <a:t>Background and Objectives</a:t>
            </a:r>
            <a:endParaRPr kumimoji="1" lang="ja-JP" altLang="en-US"/>
          </a:p>
        </p:txBody>
      </p:sp>
      <p:sp>
        <p:nvSpPr>
          <p:cNvPr id="3" name="コンテンツ プレースホルダー 2">
            <a:extLst>
              <a:ext uri="{FF2B5EF4-FFF2-40B4-BE49-F238E27FC236}">
                <a16:creationId xmlns:a16="http://schemas.microsoft.com/office/drawing/2014/main" id="{9CF37A19-58AA-3E2F-28EC-CAE955107B1A}"/>
              </a:ext>
            </a:extLst>
          </p:cNvPr>
          <p:cNvSpPr>
            <a:spLocks noGrp="1"/>
          </p:cNvSpPr>
          <p:nvPr>
            <p:ph idx="1"/>
          </p:nvPr>
        </p:nvSpPr>
        <p:spPr/>
        <p:txBody>
          <a:bodyPr/>
          <a:lstStyle/>
          <a:p>
            <a:pPr marL="768274" indent="-768274" algn="just">
              <a:buClr>
                <a:schemeClr val="accent1"/>
              </a:buClr>
              <a:buFont typeface="Wingdings" panose="05000000000000000000" pitchFamily="2" charset="2"/>
              <a:buChar char="n"/>
            </a:pPr>
            <a:r>
              <a:rPr kumimoji="1" lang="en-US" altLang="ja-JP" sz="2400" dirty="0">
                <a:solidFill>
                  <a:schemeClr val="tx1"/>
                </a:solidFill>
              </a:rPr>
              <a:t>Social media platforms, like YouTube, have become powerful tools for shaping public perceptions of candidates during election campaigns.</a:t>
            </a:r>
          </a:p>
          <a:p>
            <a:pPr marL="768274" indent="-768274" algn="just">
              <a:buClr>
                <a:schemeClr val="accent1"/>
              </a:buClr>
              <a:buFont typeface="Wingdings" panose="05000000000000000000" pitchFamily="2" charset="2"/>
              <a:buChar char="n"/>
            </a:pPr>
            <a:r>
              <a:rPr kumimoji="1" lang="en-US" altLang="ja-JP" sz="2400" dirty="0">
                <a:solidFill>
                  <a:schemeClr val="tx1"/>
                </a:solidFill>
              </a:rPr>
              <a:t>Some studies focus on the comments section of the YouTube videos concerning the 2024 Indonesian election.</a:t>
            </a:r>
          </a:p>
          <a:p>
            <a:pPr marL="768274" indent="-768274" algn="just">
              <a:buClr>
                <a:schemeClr val="accent1"/>
              </a:buClr>
              <a:buFont typeface="Wingdings" panose="05000000000000000000" pitchFamily="2" charset="2"/>
              <a:buChar char="n"/>
            </a:pPr>
            <a:endParaRPr kumimoji="1" lang="en-US" altLang="ja-JP" sz="2400" dirty="0">
              <a:solidFill>
                <a:schemeClr val="tx1"/>
              </a:solidFill>
            </a:endParaRPr>
          </a:p>
          <a:p>
            <a:pPr marL="768274" indent="-768274" algn="just">
              <a:buClr>
                <a:schemeClr val="accent1"/>
              </a:buClr>
              <a:buFont typeface="Wingdings" panose="05000000000000000000" pitchFamily="2" charset="2"/>
              <a:buChar char="n"/>
            </a:pPr>
            <a:r>
              <a:rPr kumimoji="1" lang="en-US" altLang="ja-JP" sz="2400" dirty="0">
                <a:solidFill>
                  <a:schemeClr val="tx1"/>
                </a:solidFill>
              </a:rPr>
              <a:t>This study examines speech contents of YouTube videos concerning three presidential candidates in the 2024 Indonesian presidential election.</a:t>
            </a:r>
          </a:p>
          <a:p>
            <a:pPr marL="768274" indent="-768274" algn="just">
              <a:buClr>
                <a:schemeClr val="accent1"/>
              </a:buClr>
              <a:buFont typeface="Wingdings" panose="05000000000000000000" pitchFamily="2" charset="2"/>
              <a:buChar char="n"/>
            </a:pPr>
            <a:r>
              <a:rPr kumimoji="1" lang="en-US" altLang="ja-JP" sz="2400" dirty="0">
                <a:solidFill>
                  <a:schemeClr val="tx1"/>
                </a:solidFill>
              </a:rPr>
              <a:t>Two analyses were conducted using video transcripts: </a:t>
            </a:r>
            <a:r>
              <a:rPr lang="en-US" altLang="ja-JP" sz="2400" b="1" dirty="0">
                <a:solidFill>
                  <a:schemeClr val="accent1"/>
                </a:solidFill>
              </a:rPr>
              <a:t>Video Classification</a:t>
            </a:r>
            <a:r>
              <a:rPr lang="ja-JP" altLang="en-US" sz="2400" b="1">
                <a:solidFill>
                  <a:schemeClr val="accent1"/>
                </a:solidFill>
              </a:rPr>
              <a:t> </a:t>
            </a:r>
            <a:r>
              <a:rPr kumimoji="1" lang="en-US" altLang="ja-JP" sz="2400" dirty="0">
                <a:solidFill>
                  <a:schemeClr val="tx1"/>
                </a:solidFill>
              </a:rPr>
              <a:t>and </a:t>
            </a:r>
            <a:r>
              <a:rPr lang="en-US" altLang="ja-JP" sz="2400" b="1" dirty="0">
                <a:solidFill>
                  <a:schemeClr val="accent1"/>
                </a:solidFill>
              </a:rPr>
              <a:t>Sentiment Analysis.</a:t>
            </a:r>
            <a:endParaRPr lang="ja-JP" altLang="en-US" sz="2400" b="1">
              <a:solidFill>
                <a:schemeClr val="accent1"/>
              </a:solidFill>
            </a:endParaRPr>
          </a:p>
          <a:p>
            <a:endParaRPr kumimoji="1" lang="ja-JP" altLang="en-US"/>
          </a:p>
        </p:txBody>
      </p:sp>
      <p:sp>
        <p:nvSpPr>
          <p:cNvPr id="5" name="スライド番号プレースホルダー 4">
            <a:extLst>
              <a:ext uri="{FF2B5EF4-FFF2-40B4-BE49-F238E27FC236}">
                <a16:creationId xmlns:a16="http://schemas.microsoft.com/office/drawing/2014/main" id="{60021BE7-DF4D-472C-1279-4BF0BC112888}"/>
              </a:ext>
            </a:extLst>
          </p:cNvPr>
          <p:cNvSpPr>
            <a:spLocks noGrp="1"/>
          </p:cNvSpPr>
          <p:nvPr>
            <p:ph type="sldNum" sz="quarter" idx="12"/>
          </p:nvPr>
        </p:nvSpPr>
        <p:spPr/>
        <p:txBody>
          <a:bodyPr/>
          <a:lstStyle/>
          <a:p>
            <a:fld id="{6E796B70-2EF1-4991-9022-6C7BE8324475}" type="slidenum">
              <a:rPr lang="en-US" smtClean="0"/>
              <a:t>1</a:t>
            </a:fld>
            <a:endParaRPr lang="en-US"/>
          </a:p>
        </p:txBody>
      </p:sp>
    </p:spTree>
    <p:extLst>
      <p:ext uri="{BB962C8B-B14F-4D97-AF65-F5344CB8AC3E}">
        <p14:creationId xmlns:p14="http://schemas.microsoft.com/office/powerpoint/2010/main" val="78976338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40408F-2CDD-5033-F554-9BE4DE3AC4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91F62C-90DA-932D-2904-C7C6FDDE5F4A}"/>
              </a:ext>
            </a:extLst>
          </p:cNvPr>
          <p:cNvSpPr>
            <a:spLocks noGrp="1"/>
          </p:cNvSpPr>
          <p:nvPr>
            <p:ph type="title"/>
          </p:nvPr>
        </p:nvSpPr>
        <p:spPr/>
        <p:txBody>
          <a:bodyPr/>
          <a:lstStyle/>
          <a:p>
            <a:r>
              <a:rPr kumimoji="1" lang="ja-JP" altLang="en-US" b="1" dirty="0"/>
              <a:t>学習データセット</a:t>
            </a:r>
          </a:p>
        </p:txBody>
      </p:sp>
      <p:sp>
        <p:nvSpPr>
          <p:cNvPr id="3" name="Content Placeholder 2">
            <a:extLst>
              <a:ext uri="{FF2B5EF4-FFF2-40B4-BE49-F238E27FC236}">
                <a16:creationId xmlns:a16="http://schemas.microsoft.com/office/drawing/2014/main" id="{70A607F3-E9C4-FAD9-BF75-171BF51CC82D}"/>
              </a:ext>
            </a:extLst>
          </p:cNvPr>
          <p:cNvSpPr>
            <a:spLocks noGrp="1"/>
          </p:cNvSpPr>
          <p:nvPr>
            <p:ph idx="1"/>
          </p:nvPr>
        </p:nvSpPr>
        <p:spPr>
          <a:xfrm>
            <a:off x="838200" y="1825625"/>
            <a:ext cx="10515600" cy="1121970"/>
          </a:xfrm>
        </p:spPr>
        <p:txBody>
          <a:bodyPr>
            <a:normAutofit/>
          </a:bodyPr>
          <a:lstStyle/>
          <a:p>
            <a:r>
              <a:rPr lang="ja-JP" altLang="en-US" dirty="0"/>
              <a:t>残りの動画データをホワイトリストで分類</a:t>
            </a:r>
            <a:endParaRPr lang="en-US" altLang="ja-JP" dirty="0"/>
          </a:p>
          <a:p>
            <a:r>
              <a:rPr lang="ja-JP" altLang="en-US" dirty="0"/>
              <a:t>無作為に</a:t>
            </a:r>
            <a:r>
              <a:rPr lang="en-US" altLang="ja-JP" dirty="0"/>
              <a:t>10,000</a:t>
            </a:r>
            <a:r>
              <a:rPr lang="ja-JP" altLang="en-US" dirty="0"/>
              <a:t>件を学習データセット</a:t>
            </a:r>
            <a:endParaRPr lang="en-US" altLang="ja-JP" dirty="0"/>
          </a:p>
        </p:txBody>
      </p:sp>
      <p:sp>
        <p:nvSpPr>
          <p:cNvPr id="4" name="Date Placeholder 3">
            <a:extLst>
              <a:ext uri="{FF2B5EF4-FFF2-40B4-BE49-F238E27FC236}">
                <a16:creationId xmlns:a16="http://schemas.microsoft.com/office/drawing/2014/main" id="{6414539F-0019-B299-D08E-EA197CC52F6D}"/>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3D020E73-7BA2-B0AD-1087-1D49964711E8}"/>
              </a:ext>
            </a:extLst>
          </p:cNvPr>
          <p:cNvSpPr>
            <a:spLocks noGrp="1"/>
          </p:cNvSpPr>
          <p:nvPr>
            <p:ph type="sldNum" sz="quarter" idx="12"/>
          </p:nvPr>
        </p:nvSpPr>
        <p:spPr/>
        <p:txBody>
          <a:bodyPr/>
          <a:lstStyle/>
          <a:p>
            <a:fld id="{6E796B70-2EF1-4991-9022-6C7BE8324475}" type="slidenum">
              <a:rPr lang="en-US" smtClean="0"/>
              <a:t>19</a:t>
            </a:fld>
            <a:endParaRPr lang="en-US"/>
          </a:p>
        </p:txBody>
      </p:sp>
      <p:sp>
        <p:nvSpPr>
          <p:cNvPr id="6" name="Rectangle: Rounded Corners 5">
            <a:extLst>
              <a:ext uri="{FF2B5EF4-FFF2-40B4-BE49-F238E27FC236}">
                <a16:creationId xmlns:a16="http://schemas.microsoft.com/office/drawing/2014/main" id="{D3AE75F5-9047-D1AA-C061-97B8CC852A1A}"/>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8" name="Table 7">
            <a:extLst>
              <a:ext uri="{FF2B5EF4-FFF2-40B4-BE49-F238E27FC236}">
                <a16:creationId xmlns:a16="http://schemas.microsoft.com/office/drawing/2014/main" id="{5453507D-C910-EFDD-0A8E-873E1EB9F10D}"/>
              </a:ext>
            </a:extLst>
          </p:cNvPr>
          <p:cNvGraphicFramePr>
            <a:graphicFrameLocks noGrp="1"/>
          </p:cNvGraphicFramePr>
          <p:nvPr>
            <p:extLst>
              <p:ext uri="{D42A27DB-BD31-4B8C-83A1-F6EECF244321}">
                <p14:modId xmlns:p14="http://schemas.microsoft.com/office/powerpoint/2010/main" val="2088494161"/>
              </p:ext>
            </p:extLst>
          </p:nvPr>
        </p:nvGraphicFramePr>
        <p:xfrm>
          <a:off x="3581400" y="3238057"/>
          <a:ext cx="4622672" cy="1744296"/>
        </p:xfrm>
        <a:graphic>
          <a:graphicData uri="http://schemas.openxmlformats.org/drawingml/2006/table">
            <a:tbl>
              <a:tblPr firstRow="1" lastRow="1" bandRow="1">
                <a:tableStyleId>{9D7B26C5-4107-4FEC-AEDC-1716B250A1EF}</a:tableStyleId>
              </a:tblPr>
              <a:tblGrid>
                <a:gridCol w="270676">
                  <a:extLst>
                    <a:ext uri="{9D8B030D-6E8A-4147-A177-3AD203B41FA5}">
                      <a16:colId xmlns:a16="http://schemas.microsoft.com/office/drawing/2014/main" val="2290363213"/>
                    </a:ext>
                  </a:extLst>
                </a:gridCol>
                <a:gridCol w="2841317">
                  <a:extLst>
                    <a:ext uri="{9D8B030D-6E8A-4147-A177-3AD203B41FA5}">
                      <a16:colId xmlns:a16="http://schemas.microsoft.com/office/drawing/2014/main" val="1715875394"/>
                    </a:ext>
                  </a:extLst>
                </a:gridCol>
                <a:gridCol w="1510679">
                  <a:extLst>
                    <a:ext uri="{9D8B030D-6E8A-4147-A177-3AD203B41FA5}">
                      <a16:colId xmlns:a16="http://schemas.microsoft.com/office/drawing/2014/main" val="2388287482"/>
                    </a:ext>
                  </a:extLst>
                </a:gridCol>
              </a:tblGrid>
              <a:tr h="436074">
                <a:tc>
                  <a:txBody>
                    <a:bodyPr/>
                    <a:lstStyle/>
                    <a:p>
                      <a:endParaRPr lang="en-US" sz="2000" dirty="0">
                        <a:latin typeface="+mn-ea"/>
                        <a:ea typeface="+mn-ea"/>
                      </a:endParaRPr>
                    </a:p>
                  </a:txBody>
                  <a:tcPr anchor="ctr"/>
                </a:tc>
                <a:tc>
                  <a:txBody>
                    <a:bodyPr/>
                    <a:lstStyle/>
                    <a:p>
                      <a:r>
                        <a:rPr lang="ja-JP" altLang="en-US" sz="2000" dirty="0">
                          <a:latin typeface="+mn-ea"/>
                          <a:ea typeface="+mn-ea"/>
                        </a:rPr>
                        <a:t>ラベル</a:t>
                      </a:r>
                      <a:endParaRPr lang="en-US" sz="2000" dirty="0">
                        <a:latin typeface="+mn-ea"/>
                        <a:ea typeface="+mn-ea"/>
                      </a:endParaRPr>
                    </a:p>
                  </a:txBody>
                  <a:tcPr anchor="ctr"/>
                </a:tc>
                <a:tc>
                  <a:txBody>
                    <a:bodyPr/>
                    <a:lstStyle/>
                    <a:p>
                      <a:pPr algn="ctr"/>
                      <a:r>
                        <a:rPr lang="ja-JP" altLang="en-US" sz="2000" dirty="0">
                          <a:latin typeface="+mn-ea"/>
                          <a:ea typeface="+mn-ea"/>
                        </a:rPr>
                        <a:t>件数</a:t>
                      </a:r>
                      <a:endParaRPr lang="en-US" sz="2000" dirty="0">
                        <a:latin typeface="+mn-ea"/>
                        <a:ea typeface="+mn-ea"/>
                      </a:endParaRPr>
                    </a:p>
                  </a:txBody>
                  <a:tcPr anchor="ctr">
                    <a:lnR w="12700" cap="flat" cmpd="sng" algn="ctr">
                      <a:noFill/>
                      <a:prstDash val="solid"/>
                      <a:round/>
                      <a:headEnd type="none" w="med" len="med"/>
                      <a:tailEnd type="none" w="med" len="med"/>
                    </a:lnR>
                  </a:tcPr>
                </a:tc>
                <a:extLst>
                  <a:ext uri="{0D108BD9-81ED-4DB2-BD59-A6C34878D82A}">
                    <a16:rowId xmlns:a16="http://schemas.microsoft.com/office/drawing/2014/main" val="2539098440"/>
                  </a:ext>
                </a:extLst>
              </a:tr>
              <a:tr h="436074">
                <a:tc>
                  <a:txBody>
                    <a:bodyPr/>
                    <a:lstStyle/>
                    <a:p>
                      <a:r>
                        <a:rPr lang="en-US" sz="2000" dirty="0">
                          <a:latin typeface="+mn-ea"/>
                          <a:ea typeface="+mn-ea"/>
                        </a:rPr>
                        <a:t>1</a:t>
                      </a:r>
                    </a:p>
                  </a:txBody>
                  <a:tcPr anchor="ctr">
                    <a:solidFill>
                      <a:schemeClr val="bg1"/>
                    </a:solidFill>
                  </a:tcPr>
                </a:tc>
                <a:tc>
                  <a:txBody>
                    <a:bodyPr/>
                    <a:lstStyle/>
                    <a:p>
                      <a:r>
                        <a:rPr lang="ja-JP" altLang="en-US" sz="2000" dirty="0">
                          <a:latin typeface="+mn-ea"/>
                          <a:ea typeface="+mn-ea"/>
                        </a:rPr>
                        <a:t>ニュース</a:t>
                      </a:r>
                      <a:endParaRPr lang="en-US" sz="2000" dirty="0">
                        <a:latin typeface="+mn-ea"/>
                        <a:ea typeface="+mn-ea"/>
                      </a:endParaRPr>
                    </a:p>
                  </a:txBody>
                  <a:tcPr anchor="ctr">
                    <a:solidFill>
                      <a:schemeClr val="bg1"/>
                    </a:solidFill>
                  </a:tcPr>
                </a:tc>
                <a:tc>
                  <a:txBody>
                    <a:bodyPr/>
                    <a:lstStyle/>
                    <a:p>
                      <a:pPr algn="ctr"/>
                      <a:r>
                        <a:rPr lang="en-US" sz="2000" b="0" i="0" kern="1200" dirty="0">
                          <a:solidFill>
                            <a:schemeClr val="tx1"/>
                          </a:solidFill>
                          <a:effectLst/>
                          <a:latin typeface="+mn-ea"/>
                          <a:ea typeface="+mn-ea"/>
                          <a:cs typeface="+mn-cs"/>
                        </a:rPr>
                        <a:t>7,603</a:t>
                      </a:r>
                      <a:endParaRPr lang="en-US" sz="2000" dirty="0">
                        <a:latin typeface="+mn-ea"/>
                        <a:ea typeface="+mn-ea"/>
                      </a:endParaRPr>
                    </a:p>
                  </a:txBody>
                  <a:tcPr anchor="ctr">
                    <a:lnR w="12700" cap="flat" cmpd="sng" algn="ctr">
                      <a:noFill/>
                      <a:prstDash val="solid"/>
                      <a:round/>
                      <a:headEnd type="none" w="med" len="med"/>
                      <a:tailEnd type="none" w="med" len="med"/>
                    </a:lnR>
                    <a:solidFill>
                      <a:schemeClr val="bg1"/>
                    </a:solidFill>
                  </a:tcPr>
                </a:tc>
                <a:extLst>
                  <a:ext uri="{0D108BD9-81ED-4DB2-BD59-A6C34878D82A}">
                    <a16:rowId xmlns:a16="http://schemas.microsoft.com/office/drawing/2014/main" val="2821762799"/>
                  </a:ext>
                </a:extLst>
              </a:tr>
              <a:tr h="436074">
                <a:tc>
                  <a:txBody>
                    <a:bodyPr/>
                    <a:lstStyle/>
                    <a:p>
                      <a:r>
                        <a:rPr lang="en-US" sz="2000" dirty="0">
                          <a:latin typeface="+mn-ea"/>
                          <a:ea typeface="+mn-ea"/>
                        </a:rPr>
                        <a:t>2</a:t>
                      </a:r>
                    </a:p>
                  </a:txBody>
                  <a:tcPr anchor="ctr">
                    <a:solidFill>
                      <a:schemeClr val="bg1"/>
                    </a:solidFill>
                  </a:tcPr>
                </a:tc>
                <a:tc>
                  <a:txBody>
                    <a:bodyPr/>
                    <a:lstStyle/>
                    <a:p>
                      <a:r>
                        <a:rPr lang="ja-JP" altLang="en-US" sz="2000" dirty="0">
                          <a:latin typeface="+mn-ea"/>
                          <a:ea typeface="+mn-ea"/>
                        </a:rPr>
                        <a:t>第三者</a:t>
                      </a:r>
                      <a:endParaRPr lang="en-US" sz="2000" dirty="0">
                        <a:latin typeface="+mn-ea"/>
                        <a:ea typeface="+mn-ea"/>
                      </a:endParaRPr>
                    </a:p>
                  </a:txBody>
                  <a:tcPr anchor="ctr">
                    <a:solidFill>
                      <a:schemeClr val="bg1"/>
                    </a:solidFill>
                  </a:tcPr>
                </a:tc>
                <a:tc>
                  <a:txBody>
                    <a:bodyPr/>
                    <a:lstStyle/>
                    <a:p>
                      <a:pPr algn="ctr"/>
                      <a:r>
                        <a:rPr lang="en-US" sz="2000" b="0" i="0" kern="1200" dirty="0">
                          <a:solidFill>
                            <a:schemeClr val="tx1"/>
                          </a:solidFill>
                          <a:effectLst/>
                          <a:latin typeface="+mn-ea"/>
                          <a:ea typeface="+mn-ea"/>
                          <a:cs typeface="+mn-cs"/>
                        </a:rPr>
                        <a:t>2,397</a:t>
                      </a:r>
                      <a:endParaRPr lang="en-US" sz="2000" b="0" dirty="0">
                        <a:latin typeface="+mn-ea"/>
                        <a:ea typeface="+mn-ea"/>
                      </a:endParaRPr>
                    </a:p>
                  </a:txBody>
                  <a:tcPr anchor="ctr">
                    <a:lnR w="12700" cap="flat" cmpd="sng" algn="ctr">
                      <a:noFill/>
                      <a:prstDash val="solid"/>
                      <a:round/>
                      <a:headEnd type="none" w="med" len="med"/>
                      <a:tailEnd type="none" w="med" len="med"/>
                    </a:lnR>
                    <a:solidFill>
                      <a:schemeClr val="bg1"/>
                    </a:solidFill>
                  </a:tcPr>
                </a:tc>
                <a:extLst>
                  <a:ext uri="{0D108BD9-81ED-4DB2-BD59-A6C34878D82A}">
                    <a16:rowId xmlns:a16="http://schemas.microsoft.com/office/drawing/2014/main" val="3162700688"/>
                  </a:ext>
                </a:extLst>
              </a:tr>
              <a:tr h="436074">
                <a:tc>
                  <a:txBody>
                    <a:bodyPr/>
                    <a:lstStyle/>
                    <a:p>
                      <a:endParaRPr lang="en-US" sz="2000" b="0" dirty="0">
                        <a:latin typeface="+mn-ea"/>
                        <a:ea typeface="+mn-ea"/>
                      </a:endParaRPr>
                    </a:p>
                  </a:txBody>
                  <a:tcPr anchor="ctr"/>
                </a:tc>
                <a:tc>
                  <a:txBody>
                    <a:bodyPr/>
                    <a:lstStyle/>
                    <a:p>
                      <a:r>
                        <a:rPr lang="ja-JP" altLang="en-US" sz="2000" b="0" dirty="0">
                          <a:latin typeface="+mn-ea"/>
                          <a:ea typeface="+mn-ea"/>
                        </a:rPr>
                        <a:t>合計</a:t>
                      </a:r>
                      <a:endParaRPr lang="en-US" sz="2000" b="0" dirty="0">
                        <a:latin typeface="+mn-ea"/>
                        <a:ea typeface="+mn-ea"/>
                      </a:endParaRPr>
                    </a:p>
                  </a:txBody>
                  <a:tcPr anchor="ctr"/>
                </a:tc>
                <a:tc>
                  <a:txBody>
                    <a:bodyPr/>
                    <a:lstStyle/>
                    <a:p>
                      <a:pPr algn="ctr"/>
                      <a:r>
                        <a:rPr lang="en-US" sz="2000" b="0" dirty="0">
                          <a:latin typeface="+mn-ea"/>
                          <a:ea typeface="+mn-ea"/>
                        </a:rPr>
                        <a:t>10,000</a:t>
                      </a:r>
                    </a:p>
                  </a:txBody>
                  <a:tcPr anchor="ctr">
                    <a:lnR w="12700" cap="flat" cmpd="sng" algn="ctr">
                      <a:noFill/>
                      <a:prstDash val="solid"/>
                      <a:round/>
                      <a:headEnd type="none" w="med" len="med"/>
                      <a:tailEnd type="none" w="med" len="med"/>
                    </a:lnR>
                  </a:tcPr>
                </a:tc>
                <a:extLst>
                  <a:ext uri="{0D108BD9-81ED-4DB2-BD59-A6C34878D82A}">
                    <a16:rowId xmlns:a16="http://schemas.microsoft.com/office/drawing/2014/main" val="3568855885"/>
                  </a:ext>
                </a:extLst>
              </a:tr>
            </a:tbl>
          </a:graphicData>
        </a:graphic>
      </p:graphicFrame>
    </p:spTree>
    <p:extLst>
      <p:ext uri="{BB962C8B-B14F-4D97-AF65-F5344CB8AC3E}">
        <p14:creationId xmlns:p14="http://schemas.microsoft.com/office/powerpoint/2010/main" val="36096139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0C71AD-5187-B65A-13F2-727938738C3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606C096-4CA6-E9B4-45EB-EE0DE262D273}"/>
              </a:ext>
            </a:extLst>
          </p:cNvPr>
          <p:cNvSpPr>
            <a:spLocks noGrp="1"/>
          </p:cNvSpPr>
          <p:nvPr>
            <p:ph type="title"/>
          </p:nvPr>
        </p:nvSpPr>
        <p:spPr/>
        <p:txBody>
          <a:bodyPr/>
          <a:lstStyle/>
          <a:p>
            <a:r>
              <a:rPr kumimoji="1" lang="ja-JP" altLang="en-US" dirty="0"/>
              <a:t>動画分類の</a:t>
            </a:r>
            <a:r>
              <a:rPr kumimoji="1" lang="ja-JP" altLang="en-US" b="1" dirty="0"/>
              <a:t>評価</a:t>
            </a:r>
          </a:p>
        </p:txBody>
      </p:sp>
      <p:sp>
        <p:nvSpPr>
          <p:cNvPr id="4" name="Date Placeholder 3">
            <a:extLst>
              <a:ext uri="{FF2B5EF4-FFF2-40B4-BE49-F238E27FC236}">
                <a16:creationId xmlns:a16="http://schemas.microsoft.com/office/drawing/2014/main" id="{DFDF3A06-9D9E-4F2C-CA29-DA7C38D400B7}"/>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41D2254E-B6E0-CEFB-FBF6-DCEB2D0AABB1}"/>
              </a:ext>
            </a:extLst>
          </p:cNvPr>
          <p:cNvSpPr>
            <a:spLocks noGrp="1"/>
          </p:cNvSpPr>
          <p:nvPr>
            <p:ph type="sldNum" sz="quarter" idx="12"/>
          </p:nvPr>
        </p:nvSpPr>
        <p:spPr/>
        <p:txBody>
          <a:bodyPr/>
          <a:lstStyle/>
          <a:p>
            <a:fld id="{6E796B70-2EF1-4991-9022-6C7BE8324475}" type="slidenum">
              <a:rPr lang="en-US" smtClean="0"/>
              <a:t>20</a:t>
            </a:fld>
            <a:endParaRPr lang="en-US"/>
          </a:p>
        </p:txBody>
      </p:sp>
      <p:sp>
        <p:nvSpPr>
          <p:cNvPr id="6" name="Rectangle: Rounded Corners 5">
            <a:extLst>
              <a:ext uri="{FF2B5EF4-FFF2-40B4-BE49-F238E27FC236}">
                <a16:creationId xmlns:a16="http://schemas.microsoft.com/office/drawing/2014/main" id="{F1D34AE9-522D-F785-429E-B1CA8739C854}"/>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3" name="Table 2">
            <a:extLst>
              <a:ext uri="{FF2B5EF4-FFF2-40B4-BE49-F238E27FC236}">
                <a16:creationId xmlns:a16="http://schemas.microsoft.com/office/drawing/2014/main" id="{94EFC35E-D0FC-3DE2-21F1-180E73687AEB}"/>
              </a:ext>
            </a:extLst>
          </p:cNvPr>
          <p:cNvGraphicFramePr>
            <a:graphicFrameLocks noGrp="1"/>
          </p:cNvGraphicFramePr>
          <p:nvPr>
            <p:extLst>
              <p:ext uri="{D42A27DB-BD31-4B8C-83A1-F6EECF244321}">
                <p14:modId xmlns:p14="http://schemas.microsoft.com/office/powerpoint/2010/main" val="3813626904"/>
              </p:ext>
            </p:extLst>
          </p:nvPr>
        </p:nvGraphicFramePr>
        <p:xfrm>
          <a:off x="3364282" y="2320234"/>
          <a:ext cx="5463436" cy="1981200"/>
        </p:xfrm>
        <a:graphic>
          <a:graphicData uri="http://schemas.openxmlformats.org/drawingml/2006/table">
            <a:tbl>
              <a:tblPr firstRow="1" lastRow="1" bandRow="1">
                <a:tableStyleId>{9D7B26C5-4107-4FEC-AEDC-1716B250A1EF}</a:tableStyleId>
              </a:tblPr>
              <a:tblGrid>
                <a:gridCol w="1863436">
                  <a:extLst>
                    <a:ext uri="{9D8B030D-6E8A-4147-A177-3AD203B41FA5}">
                      <a16:colId xmlns:a16="http://schemas.microsoft.com/office/drawing/2014/main" val="1715875394"/>
                    </a:ext>
                  </a:extLst>
                </a:gridCol>
                <a:gridCol w="1800000">
                  <a:extLst>
                    <a:ext uri="{9D8B030D-6E8A-4147-A177-3AD203B41FA5}">
                      <a16:colId xmlns:a16="http://schemas.microsoft.com/office/drawing/2014/main" val="2388287482"/>
                    </a:ext>
                  </a:extLst>
                </a:gridCol>
                <a:gridCol w="1800000">
                  <a:extLst>
                    <a:ext uri="{9D8B030D-6E8A-4147-A177-3AD203B41FA5}">
                      <a16:colId xmlns:a16="http://schemas.microsoft.com/office/drawing/2014/main" val="3690545650"/>
                    </a:ext>
                  </a:extLst>
                </a:gridCol>
              </a:tblGrid>
              <a:tr h="396000">
                <a:tc>
                  <a:txBody>
                    <a:bodyPr/>
                    <a:lstStyle/>
                    <a:p>
                      <a:endParaRPr lang="en-US" sz="2000" dirty="0">
                        <a:latin typeface="+mn-ea"/>
                        <a:ea typeface="+mn-ea"/>
                      </a:endParaRPr>
                    </a:p>
                  </a:txBody>
                  <a:tcPr anchor="ctr"/>
                </a:tc>
                <a:tc>
                  <a:txBody>
                    <a:bodyPr/>
                    <a:lstStyle/>
                    <a:p>
                      <a:pPr algn="ctr"/>
                      <a:r>
                        <a:rPr lang="en-US" altLang="ja-JP" sz="2000" dirty="0">
                          <a:latin typeface="+mn-ea"/>
                          <a:ea typeface="+mn-ea"/>
                        </a:rPr>
                        <a:t>test</a:t>
                      </a:r>
                      <a:r>
                        <a:rPr lang="ja-JP" altLang="en-US" sz="2000">
                          <a:latin typeface="+mn-ea"/>
                          <a:ea typeface="+mn-ea"/>
                        </a:rPr>
                        <a:t> </a:t>
                      </a:r>
                      <a:r>
                        <a:rPr lang="en-US" altLang="ja-JP" sz="2000" dirty="0">
                          <a:latin typeface="+mn-ea"/>
                          <a:ea typeface="+mn-ea"/>
                        </a:rPr>
                        <a:t>A</a:t>
                      </a:r>
                      <a:endParaRPr lang="en-US" sz="2000" dirty="0">
                        <a:latin typeface="+mn-ea"/>
                        <a:ea typeface="+mn-ea"/>
                      </a:endParaRPr>
                    </a:p>
                  </a:txBody>
                  <a:tcPr anchor="ctr"/>
                </a:tc>
                <a:tc>
                  <a:txBody>
                    <a:bodyPr/>
                    <a:lstStyle/>
                    <a:p>
                      <a:pPr algn="ctr"/>
                      <a:r>
                        <a:rPr lang="en-US" altLang="ja-JP" sz="2000" dirty="0">
                          <a:latin typeface="+mn-ea"/>
                          <a:ea typeface="+mn-ea"/>
                        </a:rPr>
                        <a:t>test</a:t>
                      </a:r>
                      <a:r>
                        <a:rPr lang="ja-JP" altLang="en-US" sz="2000">
                          <a:latin typeface="+mn-ea"/>
                          <a:ea typeface="+mn-ea"/>
                        </a:rPr>
                        <a:t> </a:t>
                      </a:r>
                      <a:r>
                        <a:rPr lang="en-US" altLang="ja-JP" sz="2000" dirty="0">
                          <a:latin typeface="+mn-ea"/>
                          <a:ea typeface="+mn-ea"/>
                        </a:rPr>
                        <a:t>B</a:t>
                      </a:r>
                      <a:endParaRPr lang="en-US" sz="2000" dirty="0">
                        <a:latin typeface="+mn-ea"/>
                        <a:ea typeface="+mn-ea"/>
                      </a:endParaRPr>
                    </a:p>
                  </a:txBody>
                  <a:tcPr anchor="ctr">
                    <a:lnR w="12700" cap="flat" cmpd="sng" algn="ctr">
                      <a:noFill/>
                      <a:prstDash val="solid"/>
                      <a:round/>
                      <a:headEnd type="none" w="med" len="med"/>
                      <a:tailEnd type="none" w="med" len="med"/>
                    </a:lnR>
                  </a:tcPr>
                </a:tc>
                <a:extLst>
                  <a:ext uri="{0D108BD9-81ED-4DB2-BD59-A6C34878D82A}">
                    <a16:rowId xmlns:a16="http://schemas.microsoft.com/office/drawing/2014/main" val="2539098440"/>
                  </a:ext>
                </a:extLst>
              </a:tr>
              <a:tr h="396000">
                <a:tc>
                  <a:txBody>
                    <a:bodyPr/>
                    <a:lstStyle/>
                    <a:p>
                      <a:r>
                        <a:rPr lang="en-US" sz="2000" b="0" i="0" kern="1200" dirty="0">
                          <a:solidFill>
                            <a:schemeClr val="tx1"/>
                          </a:solidFill>
                          <a:effectLst/>
                          <a:latin typeface="+mn-ea"/>
                          <a:ea typeface="+mn-ea"/>
                          <a:cs typeface="+mn-cs"/>
                        </a:rPr>
                        <a:t>Accuracy</a:t>
                      </a:r>
                      <a:endParaRPr lang="en-US" sz="2000" dirty="0">
                        <a:latin typeface="+mn-ea"/>
                        <a:ea typeface="+mn-ea"/>
                      </a:endParaRPr>
                    </a:p>
                  </a:txBody>
                  <a:tcPr anchor="ctr">
                    <a:solidFill>
                      <a:schemeClr val="bg1"/>
                    </a:solidFill>
                  </a:tcPr>
                </a:tc>
                <a:tc>
                  <a:txBody>
                    <a:bodyPr/>
                    <a:lstStyle/>
                    <a:p>
                      <a:pPr algn="ctr"/>
                      <a:r>
                        <a:rPr lang="en-US" sz="2000" b="0" i="0" kern="1200" dirty="0">
                          <a:solidFill>
                            <a:schemeClr val="tx1"/>
                          </a:solidFill>
                          <a:effectLst/>
                          <a:latin typeface="+mn-ea"/>
                          <a:ea typeface="+mn-ea"/>
                          <a:cs typeface="+mn-cs"/>
                        </a:rPr>
                        <a:t>0.8491</a:t>
                      </a:r>
                      <a:endParaRPr lang="en-US" sz="2000" dirty="0">
                        <a:latin typeface="+mn-ea"/>
                        <a:ea typeface="+mn-ea"/>
                      </a:endParaRPr>
                    </a:p>
                  </a:txBody>
                  <a:tcPr anchor="ctr">
                    <a:solidFill>
                      <a:schemeClr val="bg1"/>
                    </a:solidFill>
                  </a:tcPr>
                </a:tc>
                <a:tc>
                  <a:txBody>
                    <a:bodyPr/>
                    <a:lstStyle/>
                    <a:p>
                      <a:pPr algn="ctr"/>
                      <a:r>
                        <a:rPr lang="en-US" sz="2000" b="1" i="0" kern="1200" dirty="0">
                          <a:solidFill>
                            <a:schemeClr val="tx1"/>
                          </a:solidFill>
                          <a:effectLst/>
                          <a:latin typeface="+mn-ea"/>
                          <a:ea typeface="+mn-ea"/>
                          <a:cs typeface="+mn-cs"/>
                        </a:rPr>
                        <a:t>0.9091</a:t>
                      </a:r>
                      <a:endParaRPr lang="en-US" sz="2000" b="1" dirty="0">
                        <a:latin typeface="+mn-ea"/>
                        <a:ea typeface="+mn-ea"/>
                      </a:endParaRPr>
                    </a:p>
                  </a:txBody>
                  <a:tcPr anchor="ctr">
                    <a:lnR w="12700" cap="flat" cmpd="sng" algn="ctr">
                      <a:noFill/>
                      <a:prstDash val="solid"/>
                      <a:round/>
                      <a:headEnd type="none" w="med" len="med"/>
                      <a:tailEnd type="none" w="med" len="med"/>
                    </a:lnR>
                    <a:solidFill>
                      <a:schemeClr val="bg1"/>
                    </a:solidFill>
                  </a:tcPr>
                </a:tc>
                <a:extLst>
                  <a:ext uri="{0D108BD9-81ED-4DB2-BD59-A6C34878D82A}">
                    <a16:rowId xmlns:a16="http://schemas.microsoft.com/office/drawing/2014/main" val="2821762799"/>
                  </a:ext>
                </a:extLst>
              </a:tr>
              <a:tr h="396000">
                <a:tc>
                  <a:txBody>
                    <a:bodyPr/>
                    <a:lstStyle/>
                    <a:p>
                      <a:r>
                        <a:rPr lang="en-US" sz="2000" b="0" i="0" kern="1200" dirty="0">
                          <a:solidFill>
                            <a:schemeClr val="tx1"/>
                          </a:solidFill>
                          <a:effectLst/>
                          <a:latin typeface="+mn-ea"/>
                          <a:ea typeface="+mn-ea"/>
                          <a:cs typeface="+mn-cs"/>
                        </a:rPr>
                        <a:t>Precision</a:t>
                      </a:r>
                      <a:endParaRPr lang="en-US" sz="2000" dirty="0">
                        <a:latin typeface="+mn-ea"/>
                        <a:ea typeface="+mn-ea"/>
                      </a:endParaRPr>
                    </a:p>
                  </a:txBody>
                  <a:tcPr anchor="ctr">
                    <a:solidFill>
                      <a:schemeClr val="bg1"/>
                    </a:solidFill>
                  </a:tcPr>
                </a:tc>
                <a:tc>
                  <a:txBody>
                    <a:bodyPr/>
                    <a:lstStyle/>
                    <a:p>
                      <a:pPr algn="ctr"/>
                      <a:r>
                        <a:rPr lang="en-US" sz="2000" b="1" i="0" kern="1200" dirty="0">
                          <a:solidFill>
                            <a:schemeClr val="tx1"/>
                          </a:solidFill>
                          <a:effectLst/>
                          <a:latin typeface="+mn-ea"/>
                          <a:ea typeface="+mn-ea"/>
                          <a:cs typeface="+mn-cs"/>
                        </a:rPr>
                        <a:t>0.6733</a:t>
                      </a:r>
                      <a:endParaRPr lang="en-US" sz="2000" b="1" dirty="0">
                        <a:latin typeface="+mn-ea"/>
                        <a:ea typeface="+mn-ea"/>
                      </a:endParaRPr>
                    </a:p>
                  </a:txBody>
                  <a:tcPr anchor="ctr">
                    <a:solidFill>
                      <a:schemeClr val="bg1"/>
                    </a:solidFill>
                  </a:tcPr>
                </a:tc>
                <a:tc>
                  <a:txBody>
                    <a:bodyPr/>
                    <a:lstStyle/>
                    <a:p>
                      <a:pPr algn="ctr"/>
                      <a:r>
                        <a:rPr lang="en-US" sz="2000" b="0" i="0" kern="1200" dirty="0">
                          <a:solidFill>
                            <a:schemeClr val="tx1"/>
                          </a:solidFill>
                          <a:effectLst/>
                          <a:latin typeface="+mn-ea"/>
                          <a:ea typeface="+mn-ea"/>
                          <a:cs typeface="+mn-cs"/>
                        </a:rPr>
                        <a:t>0.4000</a:t>
                      </a:r>
                      <a:endParaRPr lang="en-US" sz="2000" b="0" dirty="0">
                        <a:latin typeface="+mn-ea"/>
                        <a:ea typeface="+mn-ea"/>
                      </a:endParaRPr>
                    </a:p>
                  </a:txBody>
                  <a:tcPr anchor="ctr">
                    <a:lnR w="12700" cap="flat" cmpd="sng" algn="ctr">
                      <a:noFill/>
                      <a:prstDash val="solid"/>
                      <a:round/>
                      <a:headEnd type="none" w="med" len="med"/>
                      <a:tailEnd type="none" w="med" len="med"/>
                    </a:lnR>
                    <a:solidFill>
                      <a:schemeClr val="bg1"/>
                    </a:solidFill>
                  </a:tcPr>
                </a:tc>
                <a:extLst>
                  <a:ext uri="{0D108BD9-81ED-4DB2-BD59-A6C34878D82A}">
                    <a16:rowId xmlns:a16="http://schemas.microsoft.com/office/drawing/2014/main" val="3162700688"/>
                  </a:ext>
                </a:extLst>
              </a:tr>
              <a:tr h="396000">
                <a:tc>
                  <a:txBody>
                    <a:bodyPr/>
                    <a:lstStyle/>
                    <a:p>
                      <a:r>
                        <a:rPr lang="en-US" sz="2000" b="0" i="0" kern="1200" dirty="0">
                          <a:solidFill>
                            <a:schemeClr val="tx1"/>
                          </a:solidFill>
                          <a:effectLst/>
                          <a:latin typeface="+mn-ea"/>
                          <a:ea typeface="+mn-ea"/>
                          <a:cs typeface="+mn-cs"/>
                        </a:rPr>
                        <a:t>Recall</a:t>
                      </a:r>
                      <a:endParaRPr lang="en-US" sz="2000" dirty="0">
                        <a:latin typeface="+mn-ea"/>
                        <a:ea typeface="+mn-ea"/>
                      </a:endParaRPr>
                    </a:p>
                  </a:txBody>
                  <a:tcPr anchor="ctr">
                    <a:lnB w="12700" cmpd="sng">
                      <a:noFill/>
                    </a:lnB>
                    <a:solidFill>
                      <a:schemeClr val="bg1"/>
                    </a:solidFill>
                  </a:tcPr>
                </a:tc>
                <a:tc>
                  <a:txBody>
                    <a:bodyPr/>
                    <a:lstStyle/>
                    <a:p>
                      <a:pPr algn="ctr"/>
                      <a:r>
                        <a:rPr lang="en-US" sz="2000" b="1" i="0" kern="1200" dirty="0">
                          <a:solidFill>
                            <a:schemeClr val="tx1"/>
                          </a:solidFill>
                          <a:effectLst/>
                          <a:latin typeface="+mn-ea"/>
                          <a:ea typeface="+mn-ea"/>
                          <a:cs typeface="+mn-cs"/>
                        </a:rPr>
                        <a:t>0.6182</a:t>
                      </a:r>
                      <a:endParaRPr lang="en-US" sz="2000" b="1" dirty="0">
                        <a:latin typeface="+mn-ea"/>
                        <a:ea typeface="+mn-ea"/>
                      </a:endParaRPr>
                    </a:p>
                  </a:txBody>
                  <a:tcPr anchor="ctr">
                    <a:lnB w="12700" cmpd="sng">
                      <a:noFill/>
                    </a:lnB>
                    <a:solidFill>
                      <a:schemeClr val="bg1"/>
                    </a:solidFill>
                  </a:tcPr>
                </a:tc>
                <a:tc>
                  <a:txBody>
                    <a:bodyPr/>
                    <a:lstStyle/>
                    <a:p>
                      <a:pPr algn="ctr"/>
                      <a:r>
                        <a:rPr lang="en-US" sz="2000" b="0" i="0" kern="1200" dirty="0">
                          <a:solidFill>
                            <a:schemeClr val="tx1"/>
                          </a:solidFill>
                          <a:effectLst/>
                          <a:latin typeface="+mn-ea"/>
                          <a:ea typeface="+mn-ea"/>
                          <a:cs typeface="+mn-cs"/>
                        </a:rPr>
                        <a:t>0.2222</a:t>
                      </a:r>
                      <a:endParaRPr lang="en-US" sz="2000" b="0" dirty="0">
                        <a:latin typeface="+mn-ea"/>
                        <a:ea typeface="+mn-ea"/>
                      </a:endParaRPr>
                    </a:p>
                  </a:txBody>
                  <a:tcPr anchor="ctr">
                    <a:lnR w="12700" cap="flat" cmpd="sng" algn="ctr">
                      <a:noFill/>
                      <a:prstDash val="solid"/>
                      <a:round/>
                      <a:headEnd type="none" w="med" len="med"/>
                      <a:tailEnd type="none" w="med" len="med"/>
                    </a:lnR>
                    <a:lnB w="12700" cmpd="sng">
                      <a:noFill/>
                    </a:lnB>
                    <a:solidFill>
                      <a:schemeClr val="bg1"/>
                    </a:solidFill>
                  </a:tcPr>
                </a:tc>
                <a:extLst>
                  <a:ext uri="{0D108BD9-81ED-4DB2-BD59-A6C34878D82A}">
                    <a16:rowId xmlns:a16="http://schemas.microsoft.com/office/drawing/2014/main" val="2267069216"/>
                  </a:ext>
                </a:extLst>
              </a:tr>
              <a:tr h="396000">
                <a:tc>
                  <a:txBody>
                    <a:bodyPr/>
                    <a:lstStyle/>
                    <a:p>
                      <a:r>
                        <a:rPr lang="en-US" sz="2000" b="0" i="0" kern="1200" dirty="0">
                          <a:solidFill>
                            <a:schemeClr val="tx1"/>
                          </a:solidFill>
                          <a:effectLst/>
                          <a:latin typeface="+mn-ea"/>
                          <a:ea typeface="+mn-ea"/>
                          <a:cs typeface="+mn-cs"/>
                        </a:rPr>
                        <a:t>F1 Score</a:t>
                      </a:r>
                      <a:endParaRPr lang="en-US" sz="2000" dirty="0">
                        <a:latin typeface="+mn-ea"/>
                        <a:ea typeface="+mn-ea"/>
                      </a:endParaRPr>
                    </a:p>
                  </a:txBody>
                  <a:tcPr anchor="ct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000" b="1" i="0" kern="1200" dirty="0">
                          <a:solidFill>
                            <a:schemeClr val="tx1"/>
                          </a:solidFill>
                          <a:effectLst/>
                          <a:latin typeface="+mn-ea"/>
                          <a:ea typeface="+mn-ea"/>
                          <a:cs typeface="+mn-cs"/>
                        </a:rPr>
                        <a:t>0.6445</a:t>
                      </a:r>
                      <a:endParaRPr lang="en-US" sz="2000" b="1" dirty="0">
                        <a:latin typeface="+mn-ea"/>
                        <a:ea typeface="+mn-ea"/>
                      </a:endParaRPr>
                    </a:p>
                  </a:txBody>
                  <a:tcPr anchor="ctr">
                    <a:lnL>
                      <a:noFill/>
                    </a:lnL>
                    <a:lnR w="12700" cap="flat" cmpd="sng" algn="ctr">
                      <a:no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000" b="0" i="0" kern="1200" dirty="0">
                          <a:solidFill>
                            <a:schemeClr val="tx1"/>
                          </a:solidFill>
                          <a:effectLst/>
                          <a:latin typeface="+mn-ea"/>
                          <a:ea typeface="+mn-ea"/>
                          <a:cs typeface="+mn-cs"/>
                        </a:rPr>
                        <a:t>0.2857</a:t>
                      </a:r>
                      <a:endParaRPr lang="en-US" sz="2000" b="0" dirty="0">
                        <a:latin typeface="+mn-ea"/>
                        <a:ea typeface="+mn-ea"/>
                      </a:endParaRPr>
                    </a:p>
                  </a:txBody>
                  <a:tcPr anchor="ctr">
                    <a:lnL>
                      <a:noFill/>
                    </a:lnL>
                    <a:lnR w="12700" cap="flat" cmpd="sng" algn="ctr">
                      <a:no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37032391"/>
                  </a:ext>
                </a:extLst>
              </a:tr>
            </a:tbl>
          </a:graphicData>
        </a:graphic>
      </p:graphicFrame>
      <p:grpSp>
        <p:nvGrpSpPr>
          <p:cNvPr id="24" name="Group 23">
            <a:extLst>
              <a:ext uri="{FF2B5EF4-FFF2-40B4-BE49-F238E27FC236}">
                <a16:creationId xmlns:a16="http://schemas.microsoft.com/office/drawing/2014/main" id="{DD7DA7D8-A307-5501-7748-E9A00372076C}"/>
              </a:ext>
            </a:extLst>
          </p:cNvPr>
          <p:cNvGrpSpPr/>
          <p:nvPr/>
        </p:nvGrpSpPr>
        <p:grpSpPr>
          <a:xfrm>
            <a:off x="12192000" y="258546"/>
            <a:ext cx="5740441" cy="5951215"/>
            <a:chOff x="6238200" y="258546"/>
            <a:chExt cx="5740441" cy="5951215"/>
          </a:xfrm>
        </p:grpSpPr>
        <p:pic>
          <p:nvPicPr>
            <p:cNvPr id="21" name="Picture 2" descr="0">
              <a:extLst>
                <a:ext uri="{FF2B5EF4-FFF2-40B4-BE49-F238E27FC236}">
                  <a16:creationId xmlns:a16="http://schemas.microsoft.com/office/drawing/2014/main" id="{7FEA8136-3F88-844C-45DA-13E7ECC4FEC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8200" y="258546"/>
              <a:ext cx="5740441" cy="5951215"/>
            </a:xfrm>
            <a:prstGeom prst="rect">
              <a:avLst/>
            </a:prstGeom>
            <a:noFill/>
            <a:extLst>
              <a:ext uri="{909E8E84-426E-40DD-AFC4-6F175D3DCCD1}">
                <a14:hiddenFill xmlns:a14="http://schemas.microsoft.com/office/drawing/2010/main">
                  <a:solidFill>
                    <a:srgbClr val="FFFFFF"/>
                  </a:solidFill>
                </a14:hiddenFill>
              </a:ext>
            </a:extLst>
          </p:spPr>
        </p:pic>
        <p:sp>
          <p:nvSpPr>
            <p:cNvPr id="22" name="Arrow: Down 21">
              <a:extLst>
                <a:ext uri="{FF2B5EF4-FFF2-40B4-BE49-F238E27FC236}">
                  <a16:creationId xmlns:a16="http://schemas.microsoft.com/office/drawing/2014/main" id="{B270F421-0715-156A-C664-D42D18C0A5EE}"/>
                </a:ext>
              </a:extLst>
            </p:cNvPr>
            <p:cNvSpPr/>
            <p:nvPr/>
          </p:nvSpPr>
          <p:spPr>
            <a:xfrm rot="1800000">
              <a:off x="9993086" y="957943"/>
              <a:ext cx="152400" cy="587829"/>
            </a:xfrm>
            <a:prstGeom prst="downArrow">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Arrow: Down 22">
              <a:extLst>
                <a:ext uri="{FF2B5EF4-FFF2-40B4-BE49-F238E27FC236}">
                  <a16:creationId xmlns:a16="http://schemas.microsoft.com/office/drawing/2014/main" id="{E29C9673-0655-F2BD-8CF4-B3DCA96F0BBB}"/>
                </a:ext>
              </a:extLst>
            </p:cNvPr>
            <p:cNvSpPr/>
            <p:nvPr/>
          </p:nvSpPr>
          <p:spPr>
            <a:xfrm rot="2098148">
              <a:off x="10635990" y="380781"/>
              <a:ext cx="152400" cy="587829"/>
            </a:xfrm>
            <a:prstGeom prst="downArrow">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367387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3A4C5E-62FC-2032-28E6-0C773409E0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386D10-056B-4F40-39B4-B3F22EFCF9F3}"/>
              </a:ext>
            </a:extLst>
          </p:cNvPr>
          <p:cNvSpPr>
            <a:spLocks noGrp="1"/>
          </p:cNvSpPr>
          <p:nvPr>
            <p:ph type="title"/>
          </p:nvPr>
        </p:nvSpPr>
        <p:spPr/>
        <p:txBody>
          <a:bodyPr/>
          <a:lstStyle/>
          <a:p>
            <a:r>
              <a:rPr kumimoji="1" lang="ja-JP" altLang="en-US" b="1" dirty="0"/>
              <a:t>センチメント分析　評価データセット</a:t>
            </a:r>
          </a:p>
        </p:txBody>
      </p:sp>
      <p:sp>
        <p:nvSpPr>
          <p:cNvPr id="9" name="Content Placeholder 8">
            <a:extLst>
              <a:ext uri="{FF2B5EF4-FFF2-40B4-BE49-F238E27FC236}">
                <a16:creationId xmlns:a16="http://schemas.microsoft.com/office/drawing/2014/main" id="{94ADAD90-36C1-A04A-F1DE-C6525231513E}"/>
              </a:ext>
            </a:extLst>
          </p:cNvPr>
          <p:cNvSpPr>
            <a:spLocks noGrp="1"/>
          </p:cNvSpPr>
          <p:nvPr>
            <p:ph idx="1"/>
          </p:nvPr>
        </p:nvSpPr>
        <p:spPr/>
        <p:txBody>
          <a:bodyPr>
            <a:normAutofit/>
          </a:bodyPr>
          <a:lstStyle/>
          <a:p>
            <a:r>
              <a:rPr lang="ja-JP" altLang="en-US" dirty="0"/>
              <a:t>センチメント分析モデルを動画データでの性能を調査するために実施した</a:t>
            </a:r>
            <a:endParaRPr lang="en-US" altLang="ja-JP" dirty="0"/>
          </a:p>
          <a:p>
            <a:r>
              <a:rPr lang="ja-JP" altLang="en-US" b="1" dirty="0"/>
              <a:t>「第三者」</a:t>
            </a:r>
            <a:r>
              <a:rPr lang="ja-JP" altLang="en-US" dirty="0"/>
              <a:t>の動画から無作為に</a:t>
            </a:r>
            <a:r>
              <a:rPr lang="en-US" altLang="ja-JP" dirty="0"/>
              <a:t>100</a:t>
            </a:r>
            <a:r>
              <a:rPr lang="ja-JP" altLang="en-US" dirty="0"/>
              <a:t>件，人手でラベル付け</a:t>
            </a:r>
            <a:endParaRPr lang="en-US" altLang="ja-JP" dirty="0"/>
          </a:p>
          <a:p>
            <a:r>
              <a:rPr kumimoji="1" lang="ja-JP" altLang="en-US" dirty="0"/>
              <a:t>評価データセットの</a:t>
            </a:r>
            <a:r>
              <a:rPr kumimoji="1" lang="ja-JP" altLang="en-US" dirty="0">
                <a:latin typeface="+mn-ea"/>
              </a:rPr>
              <a:t>センチメント</a:t>
            </a:r>
            <a:r>
              <a:rPr kumimoji="1" lang="ja-JP" altLang="en-US" dirty="0"/>
              <a:t>カテゴリ</a:t>
            </a:r>
            <a:endParaRPr lang="en-US" altLang="ja-JP" dirty="0"/>
          </a:p>
          <a:p>
            <a:pPr lvl="1"/>
            <a:r>
              <a:rPr lang="ja-JP" altLang="en-US" b="1" dirty="0">
                <a:solidFill>
                  <a:schemeClr val="accent1"/>
                </a:solidFill>
              </a:rPr>
              <a:t>ポジティブ</a:t>
            </a:r>
            <a:endParaRPr lang="en-US" altLang="ja-JP" b="1" dirty="0">
              <a:solidFill>
                <a:schemeClr val="accent1"/>
              </a:solidFill>
            </a:endParaRPr>
          </a:p>
          <a:p>
            <a:pPr lvl="1"/>
            <a:r>
              <a:rPr lang="ja-JP" altLang="en-US" b="1" dirty="0">
                <a:solidFill>
                  <a:schemeClr val="accent1"/>
                </a:solidFill>
              </a:rPr>
              <a:t>ネガティブ</a:t>
            </a:r>
            <a:endParaRPr lang="en-US" altLang="ja-JP" b="1" dirty="0">
              <a:solidFill>
                <a:schemeClr val="accent1"/>
              </a:solidFill>
            </a:endParaRPr>
          </a:p>
          <a:p>
            <a:pPr lvl="1"/>
            <a:r>
              <a:rPr lang="ja-JP" altLang="en-US" b="1" dirty="0">
                <a:solidFill>
                  <a:schemeClr val="accent1"/>
                </a:solidFill>
              </a:rPr>
              <a:t>ネガティブ</a:t>
            </a:r>
            <a:r>
              <a:rPr lang="en-US" altLang="ja-JP" b="1" dirty="0">
                <a:solidFill>
                  <a:schemeClr val="accent1"/>
                </a:solidFill>
              </a:rPr>
              <a:t>/</a:t>
            </a:r>
            <a:r>
              <a:rPr lang="ja-JP" altLang="en-US" b="1" dirty="0">
                <a:solidFill>
                  <a:schemeClr val="accent1"/>
                </a:solidFill>
              </a:rPr>
              <a:t>ポジティブ</a:t>
            </a:r>
            <a:endParaRPr lang="en-US" altLang="ja-JP" b="1" dirty="0">
              <a:solidFill>
                <a:schemeClr val="accent1"/>
              </a:solidFill>
            </a:endParaRPr>
          </a:p>
          <a:p>
            <a:pPr lvl="1"/>
            <a:r>
              <a:rPr lang="ja-JP" altLang="en-US" b="1" dirty="0">
                <a:solidFill>
                  <a:schemeClr val="accent1"/>
                </a:solidFill>
              </a:rPr>
              <a:t>ニュートラル</a:t>
            </a:r>
            <a:endParaRPr lang="en-US" altLang="ja-JP" b="1" dirty="0">
              <a:solidFill>
                <a:schemeClr val="accent1"/>
              </a:solidFill>
            </a:endParaRPr>
          </a:p>
          <a:p>
            <a:pPr lvl="1"/>
            <a:r>
              <a:rPr lang="ja-JP" altLang="en-US" b="1" dirty="0">
                <a:solidFill>
                  <a:schemeClr val="accent1"/>
                </a:solidFill>
              </a:rPr>
              <a:t>未確定</a:t>
            </a:r>
            <a:endParaRPr lang="en-US" altLang="ja-JP" dirty="0"/>
          </a:p>
          <a:p>
            <a:r>
              <a:rPr lang="ja-JP" altLang="en-US" b="1" dirty="0"/>
              <a:t>ネガティブ</a:t>
            </a:r>
            <a:r>
              <a:rPr lang="en-US" altLang="ja-JP" b="1" dirty="0"/>
              <a:t>/</a:t>
            </a:r>
            <a:r>
              <a:rPr lang="ja-JP" altLang="en-US" b="1" dirty="0"/>
              <a:t>ポジティブ</a:t>
            </a:r>
            <a:endParaRPr lang="en-US" altLang="ja-JP" b="1" dirty="0"/>
          </a:p>
          <a:p>
            <a:pPr lvl="1"/>
            <a:r>
              <a:rPr lang="ja-JP" altLang="en-US" sz="1800" b="0" i="0" dirty="0">
                <a:solidFill>
                  <a:srgbClr val="000000"/>
                </a:solidFill>
                <a:effectLst/>
                <a:latin typeface="HaranoAjiMincho-Regular-Identity-H"/>
              </a:rPr>
              <a:t>前半がネガティブ後半がポジティブな動画を指す</a:t>
            </a:r>
            <a:r>
              <a:rPr lang="ja-JP" altLang="en-US" dirty="0"/>
              <a:t> </a:t>
            </a:r>
          </a:p>
          <a:p>
            <a:endParaRPr lang="ja-JP" altLang="en-US" dirty="0"/>
          </a:p>
        </p:txBody>
      </p:sp>
      <p:sp>
        <p:nvSpPr>
          <p:cNvPr id="4" name="Date Placeholder 3">
            <a:extLst>
              <a:ext uri="{FF2B5EF4-FFF2-40B4-BE49-F238E27FC236}">
                <a16:creationId xmlns:a16="http://schemas.microsoft.com/office/drawing/2014/main" id="{059403F9-50AE-5F31-F2B3-53AE2757BE27}"/>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50D2E12E-ED36-57B1-D265-C278568BC9D4}"/>
              </a:ext>
            </a:extLst>
          </p:cNvPr>
          <p:cNvSpPr>
            <a:spLocks noGrp="1"/>
          </p:cNvSpPr>
          <p:nvPr>
            <p:ph type="sldNum" sz="quarter" idx="12"/>
          </p:nvPr>
        </p:nvSpPr>
        <p:spPr/>
        <p:txBody>
          <a:bodyPr/>
          <a:lstStyle/>
          <a:p>
            <a:fld id="{6E796B70-2EF1-4991-9022-6C7BE8324475}" type="slidenum">
              <a:rPr lang="en-US" smtClean="0"/>
              <a:t>21</a:t>
            </a:fld>
            <a:endParaRPr lang="en-US"/>
          </a:p>
        </p:txBody>
      </p:sp>
      <p:sp>
        <p:nvSpPr>
          <p:cNvPr id="6" name="Rectangle: Rounded Corners 5">
            <a:extLst>
              <a:ext uri="{FF2B5EF4-FFF2-40B4-BE49-F238E27FC236}">
                <a16:creationId xmlns:a16="http://schemas.microsoft.com/office/drawing/2014/main" id="{316060A0-81ED-3A4F-0DA3-B7BA25E7E639}"/>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8" name="Table 7">
            <a:extLst>
              <a:ext uri="{FF2B5EF4-FFF2-40B4-BE49-F238E27FC236}">
                <a16:creationId xmlns:a16="http://schemas.microsoft.com/office/drawing/2014/main" id="{0AF06283-0B0A-9DF2-F701-601A01D2EB9F}"/>
              </a:ext>
            </a:extLst>
          </p:cNvPr>
          <p:cNvGraphicFramePr>
            <a:graphicFrameLocks noGrp="1"/>
          </p:cNvGraphicFramePr>
          <p:nvPr>
            <p:extLst>
              <p:ext uri="{D42A27DB-BD31-4B8C-83A1-F6EECF244321}">
                <p14:modId xmlns:p14="http://schemas.microsoft.com/office/powerpoint/2010/main" val="448698545"/>
              </p:ext>
            </p:extLst>
          </p:nvPr>
        </p:nvGraphicFramePr>
        <p:xfrm>
          <a:off x="2283069" y="7025924"/>
          <a:ext cx="7625860" cy="1980000"/>
        </p:xfrm>
        <a:graphic>
          <a:graphicData uri="http://schemas.openxmlformats.org/drawingml/2006/table">
            <a:tbl>
              <a:tblPr firstRow="1" firstCol="1" bandRow="1"/>
              <a:tblGrid>
                <a:gridCol w="1906465">
                  <a:extLst>
                    <a:ext uri="{9D8B030D-6E8A-4147-A177-3AD203B41FA5}">
                      <a16:colId xmlns:a16="http://schemas.microsoft.com/office/drawing/2014/main" val="793886533"/>
                    </a:ext>
                  </a:extLst>
                </a:gridCol>
                <a:gridCol w="1906465">
                  <a:extLst>
                    <a:ext uri="{9D8B030D-6E8A-4147-A177-3AD203B41FA5}">
                      <a16:colId xmlns:a16="http://schemas.microsoft.com/office/drawing/2014/main" val="1322151383"/>
                    </a:ext>
                  </a:extLst>
                </a:gridCol>
                <a:gridCol w="1906465">
                  <a:extLst>
                    <a:ext uri="{9D8B030D-6E8A-4147-A177-3AD203B41FA5}">
                      <a16:colId xmlns:a16="http://schemas.microsoft.com/office/drawing/2014/main" val="4020064881"/>
                    </a:ext>
                  </a:extLst>
                </a:gridCol>
                <a:gridCol w="1906465">
                  <a:extLst>
                    <a:ext uri="{9D8B030D-6E8A-4147-A177-3AD203B41FA5}">
                      <a16:colId xmlns:a16="http://schemas.microsoft.com/office/drawing/2014/main" val="2888906650"/>
                    </a:ext>
                  </a:extLst>
                </a:gridCol>
              </a:tblGrid>
              <a:tr h="396000">
                <a:tc>
                  <a:txBody>
                    <a:bodyPr/>
                    <a:lstStyle/>
                    <a:p>
                      <a:pPr>
                        <a:lnSpc>
                          <a:spcPct val="107000"/>
                        </a:lnSpc>
                        <a:spcAft>
                          <a:spcPts val="800"/>
                        </a:spcAft>
                      </a:pPr>
                      <a:r>
                        <a:rPr lang="en-US" sz="2000" kern="100">
                          <a:effectLst/>
                          <a:latin typeface="+mn-ea"/>
                          <a:ea typeface="+mn-ea"/>
                          <a:cs typeface="Times New Roman" panose="02020603050405020304" pitchFamily="18" charset="0"/>
                        </a:rPr>
                        <a:t> </a:t>
                      </a:r>
                      <a:endParaRPr lang="ja-JP" sz="2000" kern="100">
                        <a:effectLst/>
                        <a:latin typeface="+mn-ea"/>
                        <a:ea typeface="+mn-ea"/>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228600" algn="r">
                        <a:lnSpc>
                          <a:spcPct val="107000"/>
                        </a:lnSpc>
                        <a:spcAft>
                          <a:spcPts val="800"/>
                        </a:spcAft>
                      </a:pPr>
                      <a:r>
                        <a:rPr lang="en-US" sz="2000" b="1" kern="100" dirty="0">
                          <a:effectLst/>
                          <a:latin typeface="+mn-ea"/>
                          <a:ea typeface="+mn-ea"/>
                          <a:cs typeface="Times New Roman" panose="02020603050405020304" pitchFamily="18" charset="0"/>
                        </a:rPr>
                        <a:t>Precision</a:t>
                      </a:r>
                      <a:endParaRPr lang="ja-JP" sz="2000" kern="100" dirty="0">
                        <a:effectLst/>
                        <a:latin typeface="+mn-ea"/>
                        <a:ea typeface="+mn-ea"/>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r">
                        <a:lnSpc>
                          <a:spcPct val="107000"/>
                        </a:lnSpc>
                        <a:spcAft>
                          <a:spcPts val="800"/>
                        </a:spcAft>
                      </a:pPr>
                      <a:r>
                        <a:rPr lang="en-US" sz="2000" b="1" kern="100" dirty="0">
                          <a:effectLst/>
                          <a:latin typeface="+mn-ea"/>
                          <a:ea typeface="+mn-ea"/>
                          <a:cs typeface="Times New Roman" panose="02020603050405020304" pitchFamily="18" charset="0"/>
                        </a:rPr>
                        <a:t>Recall</a:t>
                      </a:r>
                      <a:endParaRPr lang="ja-JP" sz="2000" kern="100" dirty="0">
                        <a:effectLst/>
                        <a:latin typeface="+mn-ea"/>
                        <a:ea typeface="+mn-ea"/>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r">
                        <a:lnSpc>
                          <a:spcPct val="107000"/>
                        </a:lnSpc>
                        <a:spcAft>
                          <a:spcPts val="800"/>
                        </a:spcAft>
                      </a:pPr>
                      <a:r>
                        <a:rPr lang="en-US" sz="2000" b="1" kern="100" dirty="0">
                          <a:effectLst/>
                          <a:latin typeface="+mn-ea"/>
                          <a:ea typeface="+mn-ea"/>
                          <a:cs typeface="Times New Roman" panose="02020603050405020304" pitchFamily="18" charset="0"/>
                        </a:rPr>
                        <a:t>F1-score</a:t>
                      </a:r>
                      <a:endParaRPr lang="ja-JP" sz="2000" kern="100" dirty="0">
                        <a:effectLst/>
                        <a:latin typeface="+mn-ea"/>
                        <a:ea typeface="+mn-ea"/>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85530190"/>
                  </a:ext>
                </a:extLst>
              </a:tr>
              <a:tr h="396000">
                <a:tc>
                  <a:txBody>
                    <a:bodyPr/>
                    <a:lstStyle/>
                    <a:p>
                      <a:pPr>
                        <a:lnSpc>
                          <a:spcPct val="107000"/>
                        </a:lnSpc>
                        <a:spcAft>
                          <a:spcPts val="800"/>
                        </a:spcAft>
                      </a:pPr>
                      <a:r>
                        <a:rPr lang="ja-JP" sz="2000" kern="100">
                          <a:effectLst/>
                          <a:latin typeface="+mn-ea"/>
                          <a:ea typeface="+mn-ea"/>
                          <a:cs typeface="Times New Roman" panose="02020603050405020304" pitchFamily="18" charset="0"/>
                        </a:rPr>
                        <a:t>ポジティブ</a:t>
                      </a: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noFill/>
                  </a:tcPr>
                </a:tc>
                <a:tc>
                  <a:txBody>
                    <a:bodyPr/>
                    <a:lstStyle/>
                    <a:p>
                      <a:pPr algn="r">
                        <a:lnSpc>
                          <a:spcPct val="107000"/>
                        </a:lnSpc>
                        <a:spcAft>
                          <a:spcPts val="800"/>
                        </a:spcAft>
                      </a:pPr>
                      <a:r>
                        <a:rPr lang="en-US" sz="2000" b="1" kern="100" dirty="0">
                          <a:effectLst/>
                          <a:latin typeface="+mn-ea"/>
                          <a:ea typeface="+mn-ea"/>
                          <a:cs typeface="Times New Roman" panose="02020603050405020304" pitchFamily="18" charset="0"/>
                        </a:rPr>
                        <a:t>0.9583</a:t>
                      </a:r>
                      <a:endParaRPr lang="ja-JP" sz="2000" b="1" kern="100" dirty="0">
                        <a:effectLst/>
                        <a:latin typeface="+mn-ea"/>
                        <a:ea typeface="+mn-ea"/>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noFill/>
                  </a:tcPr>
                </a:tc>
                <a:tc>
                  <a:txBody>
                    <a:bodyPr/>
                    <a:lstStyle/>
                    <a:p>
                      <a:pPr algn="r">
                        <a:lnSpc>
                          <a:spcPct val="107000"/>
                        </a:lnSpc>
                        <a:spcAft>
                          <a:spcPts val="800"/>
                        </a:spcAft>
                      </a:pPr>
                      <a:r>
                        <a:rPr lang="en-US" sz="2000" kern="100" dirty="0">
                          <a:effectLst/>
                          <a:latin typeface="+mn-ea"/>
                          <a:ea typeface="+mn-ea"/>
                          <a:cs typeface="Times New Roman" panose="02020603050405020304" pitchFamily="18" charset="0"/>
                        </a:rPr>
                        <a:t>0.6053</a:t>
                      </a:r>
                      <a:endParaRPr lang="ja-JP" sz="2000" kern="100" dirty="0">
                        <a:effectLst/>
                        <a:latin typeface="+mn-ea"/>
                        <a:ea typeface="+mn-ea"/>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noFill/>
                  </a:tcPr>
                </a:tc>
                <a:tc>
                  <a:txBody>
                    <a:bodyPr/>
                    <a:lstStyle/>
                    <a:p>
                      <a:pPr algn="r">
                        <a:lnSpc>
                          <a:spcPct val="107000"/>
                        </a:lnSpc>
                        <a:spcAft>
                          <a:spcPts val="800"/>
                        </a:spcAft>
                      </a:pPr>
                      <a:r>
                        <a:rPr lang="en-US" sz="2000" b="0" kern="100" dirty="0">
                          <a:effectLst/>
                          <a:latin typeface="+mn-ea"/>
                          <a:ea typeface="+mn-ea"/>
                          <a:cs typeface="Times New Roman" panose="02020603050405020304" pitchFamily="18" charset="0"/>
                        </a:rPr>
                        <a:t>0.7419 </a:t>
                      </a:r>
                      <a:endParaRPr lang="ja-JP" sz="2000" b="0" kern="100" dirty="0">
                        <a:effectLst/>
                        <a:latin typeface="+mn-ea"/>
                        <a:ea typeface="+mn-ea"/>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2880185570"/>
                  </a:ext>
                </a:extLst>
              </a:tr>
              <a:tr h="396000">
                <a:tc>
                  <a:txBody>
                    <a:bodyPr/>
                    <a:lstStyle/>
                    <a:p>
                      <a:pPr>
                        <a:lnSpc>
                          <a:spcPct val="107000"/>
                        </a:lnSpc>
                        <a:spcAft>
                          <a:spcPts val="800"/>
                        </a:spcAft>
                      </a:pPr>
                      <a:r>
                        <a:rPr lang="ja-JP" sz="2000" kern="100">
                          <a:effectLst/>
                          <a:latin typeface="+mn-ea"/>
                          <a:ea typeface="+mn-ea"/>
                          <a:cs typeface="Times New Roman" panose="02020603050405020304" pitchFamily="18" charset="0"/>
                        </a:rPr>
                        <a:t>ネガティブ</a:t>
                      </a:r>
                    </a:p>
                  </a:txBody>
                  <a:tcPr marL="68580" marR="68580" marT="0" marB="0" anchor="ctr">
                    <a:lnL>
                      <a:noFill/>
                    </a:lnL>
                    <a:lnR>
                      <a:noFill/>
                    </a:lnR>
                    <a:lnT>
                      <a:noFill/>
                    </a:lnT>
                    <a:lnB>
                      <a:noFill/>
                    </a:lnB>
                    <a:noFill/>
                  </a:tcPr>
                </a:tc>
                <a:tc>
                  <a:txBody>
                    <a:bodyPr/>
                    <a:lstStyle/>
                    <a:p>
                      <a:pPr algn="r">
                        <a:lnSpc>
                          <a:spcPct val="107000"/>
                        </a:lnSpc>
                        <a:spcAft>
                          <a:spcPts val="800"/>
                        </a:spcAft>
                      </a:pPr>
                      <a:r>
                        <a:rPr lang="en-US" sz="2000" kern="100" dirty="0">
                          <a:effectLst/>
                          <a:latin typeface="+mn-ea"/>
                          <a:ea typeface="+mn-ea"/>
                          <a:cs typeface="Times New Roman" panose="02020603050405020304" pitchFamily="18" charset="0"/>
                        </a:rPr>
                        <a:t>0.6486</a:t>
                      </a:r>
                      <a:endParaRPr lang="ja-JP" sz="2000" kern="100" dirty="0">
                        <a:effectLst/>
                        <a:latin typeface="+mn-ea"/>
                        <a:ea typeface="+mn-ea"/>
                        <a:cs typeface="Times New Roman" panose="02020603050405020304" pitchFamily="18" charset="0"/>
                      </a:endParaRPr>
                    </a:p>
                  </a:txBody>
                  <a:tcPr marL="68580" marR="68580" marT="0" marB="0" anchor="ctr">
                    <a:lnL>
                      <a:noFill/>
                    </a:lnL>
                    <a:lnR>
                      <a:noFill/>
                    </a:lnR>
                    <a:lnT>
                      <a:noFill/>
                    </a:lnT>
                    <a:lnB>
                      <a:noFill/>
                    </a:lnB>
                    <a:noFill/>
                  </a:tcPr>
                </a:tc>
                <a:tc>
                  <a:txBody>
                    <a:bodyPr/>
                    <a:lstStyle/>
                    <a:p>
                      <a:pPr algn="r">
                        <a:lnSpc>
                          <a:spcPct val="107000"/>
                        </a:lnSpc>
                        <a:spcAft>
                          <a:spcPts val="800"/>
                        </a:spcAft>
                      </a:pPr>
                      <a:r>
                        <a:rPr lang="en-US" sz="2000" b="1" kern="100" dirty="0">
                          <a:effectLst/>
                          <a:latin typeface="+mn-ea"/>
                          <a:ea typeface="+mn-ea"/>
                          <a:cs typeface="Times New Roman" panose="02020603050405020304" pitchFamily="18" charset="0"/>
                        </a:rPr>
                        <a:t>0.9231</a:t>
                      </a:r>
                      <a:endParaRPr lang="ja-JP" sz="2000" b="1" kern="100" dirty="0">
                        <a:effectLst/>
                        <a:latin typeface="+mn-ea"/>
                        <a:ea typeface="+mn-ea"/>
                        <a:cs typeface="Times New Roman" panose="02020603050405020304" pitchFamily="18" charset="0"/>
                      </a:endParaRPr>
                    </a:p>
                  </a:txBody>
                  <a:tcPr marL="68580" marR="68580" marT="0" marB="0" anchor="ctr">
                    <a:lnL>
                      <a:noFill/>
                    </a:lnL>
                    <a:lnR>
                      <a:noFill/>
                    </a:lnR>
                    <a:lnT>
                      <a:noFill/>
                    </a:lnT>
                    <a:lnB>
                      <a:noFill/>
                    </a:lnB>
                    <a:noFill/>
                  </a:tcPr>
                </a:tc>
                <a:tc>
                  <a:txBody>
                    <a:bodyPr/>
                    <a:lstStyle/>
                    <a:p>
                      <a:pPr algn="r">
                        <a:lnSpc>
                          <a:spcPct val="107000"/>
                        </a:lnSpc>
                        <a:spcAft>
                          <a:spcPts val="800"/>
                        </a:spcAft>
                      </a:pPr>
                      <a:r>
                        <a:rPr lang="en-US" sz="2000" b="1" kern="100" dirty="0">
                          <a:effectLst/>
                          <a:latin typeface="+mn-ea"/>
                          <a:ea typeface="+mn-ea"/>
                          <a:cs typeface="Times New Roman" panose="02020603050405020304" pitchFamily="18" charset="0"/>
                        </a:rPr>
                        <a:t>0.7619 </a:t>
                      </a:r>
                      <a:endParaRPr lang="ja-JP" sz="2000" b="1" kern="100" dirty="0">
                        <a:effectLst/>
                        <a:latin typeface="+mn-ea"/>
                        <a:ea typeface="+mn-ea"/>
                        <a:cs typeface="Times New Roman" panose="02020603050405020304" pitchFamily="18" charset="0"/>
                      </a:endParaRPr>
                    </a:p>
                  </a:txBody>
                  <a:tcPr marL="68580" marR="68580" marT="0" marB="0" anchor="ctr">
                    <a:lnL>
                      <a:noFill/>
                    </a:lnL>
                    <a:lnR>
                      <a:noFill/>
                    </a:lnR>
                    <a:lnT>
                      <a:noFill/>
                    </a:lnT>
                    <a:lnB>
                      <a:noFill/>
                    </a:lnB>
                    <a:noFill/>
                  </a:tcPr>
                </a:tc>
                <a:extLst>
                  <a:ext uri="{0D108BD9-81ED-4DB2-BD59-A6C34878D82A}">
                    <a16:rowId xmlns:a16="http://schemas.microsoft.com/office/drawing/2014/main" val="2151384801"/>
                  </a:ext>
                </a:extLst>
              </a:tr>
              <a:tr h="396000">
                <a:tc>
                  <a:txBody>
                    <a:bodyPr/>
                    <a:lstStyle/>
                    <a:p>
                      <a:pPr>
                        <a:lnSpc>
                          <a:spcPct val="107000"/>
                        </a:lnSpc>
                        <a:spcAft>
                          <a:spcPts val="800"/>
                        </a:spcAft>
                      </a:pPr>
                      <a:r>
                        <a:rPr lang="ja-JP" sz="2000" kern="100">
                          <a:effectLst/>
                          <a:latin typeface="+mn-ea"/>
                          <a:ea typeface="+mn-ea"/>
                          <a:cs typeface="Times New Roman" panose="02020603050405020304" pitchFamily="18" charset="0"/>
                        </a:rPr>
                        <a:t>ニュートラル</a:t>
                      </a:r>
                    </a:p>
                  </a:txBody>
                  <a:tcPr marL="68580" marR="68580" marT="0" marB="0"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r">
                        <a:lnSpc>
                          <a:spcPct val="107000"/>
                        </a:lnSpc>
                        <a:spcAft>
                          <a:spcPts val="800"/>
                        </a:spcAft>
                      </a:pPr>
                      <a:r>
                        <a:rPr lang="en-US" sz="2000" kern="100" dirty="0">
                          <a:effectLst/>
                          <a:latin typeface="+mn-ea"/>
                          <a:ea typeface="+mn-ea"/>
                          <a:cs typeface="Times New Roman" panose="02020603050405020304" pitchFamily="18" charset="0"/>
                        </a:rPr>
                        <a:t> 0.5833</a:t>
                      </a:r>
                      <a:endParaRPr lang="ja-JP" sz="2000" kern="100" dirty="0">
                        <a:effectLst/>
                        <a:latin typeface="+mn-ea"/>
                        <a:ea typeface="+mn-ea"/>
                        <a:cs typeface="Times New Roman" panose="02020603050405020304" pitchFamily="18" charset="0"/>
                      </a:endParaRPr>
                    </a:p>
                  </a:txBody>
                  <a:tcPr marL="68580" marR="68580" marT="0" marB="0"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r">
                        <a:lnSpc>
                          <a:spcPct val="107000"/>
                        </a:lnSpc>
                        <a:spcAft>
                          <a:spcPts val="800"/>
                        </a:spcAft>
                      </a:pPr>
                      <a:r>
                        <a:rPr lang="en-US" sz="2000" kern="100" dirty="0">
                          <a:effectLst/>
                          <a:latin typeface="+mn-ea"/>
                          <a:ea typeface="+mn-ea"/>
                          <a:cs typeface="Times New Roman" panose="02020603050405020304" pitchFamily="18" charset="0"/>
                        </a:rPr>
                        <a:t>0.7778</a:t>
                      </a:r>
                      <a:endParaRPr lang="ja-JP" sz="2000" kern="100" dirty="0">
                        <a:effectLst/>
                        <a:latin typeface="+mn-ea"/>
                        <a:ea typeface="+mn-ea"/>
                        <a:cs typeface="Times New Roman" panose="02020603050405020304" pitchFamily="18" charset="0"/>
                      </a:endParaRPr>
                    </a:p>
                  </a:txBody>
                  <a:tcPr marL="68580" marR="68580" marT="0" marB="0" anchor="ctr">
                    <a:lnL>
                      <a:noFill/>
                    </a:lnL>
                    <a:lnR>
                      <a:noFill/>
                    </a:lnR>
                    <a:lnT>
                      <a:noFill/>
                    </a:lnT>
                    <a:lnB w="12700" cap="flat" cmpd="sng" algn="ctr">
                      <a:solidFill>
                        <a:schemeClr val="tx1"/>
                      </a:solidFill>
                      <a:prstDash val="solid"/>
                      <a:round/>
                      <a:headEnd type="none" w="med" len="med"/>
                      <a:tailEnd type="none" w="med" len="med"/>
                    </a:lnB>
                    <a:noFill/>
                  </a:tcPr>
                </a:tc>
                <a:tc>
                  <a:txBody>
                    <a:bodyPr/>
                    <a:lstStyle/>
                    <a:p>
                      <a:pPr algn="r">
                        <a:lnSpc>
                          <a:spcPct val="107000"/>
                        </a:lnSpc>
                        <a:spcAft>
                          <a:spcPts val="800"/>
                        </a:spcAft>
                      </a:pPr>
                      <a:r>
                        <a:rPr lang="en-US" sz="2000" kern="100" dirty="0">
                          <a:effectLst/>
                          <a:latin typeface="+mn-ea"/>
                          <a:ea typeface="+mn-ea"/>
                          <a:cs typeface="Times New Roman" panose="02020603050405020304" pitchFamily="18" charset="0"/>
                        </a:rPr>
                        <a:t> 0.6667</a:t>
                      </a:r>
                      <a:endParaRPr lang="ja-JP" sz="2000" kern="100" dirty="0">
                        <a:effectLst/>
                        <a:latin typeface="+mn-ea"/>
                        <a:ea typeface="+mn-ea"/>
                        <a:cs typeface="Times New Roman" panose="02020603050405020304" pitchFamily="18" charset="0"/>
                      </a:endParaRPr>
                    </a:p>
                  </a:txBody>
                  <a:tcPr marL="68580" marR="68580" marT="0" marB="0" anchor="ctr">
                    <a:lnL>
                      <a:noFill/>
                    </a:lnL>
                    <a:lnR>
                      <a:noFill/>
                    </a:lnR>
                    <a:lnT>
                      <a:noFill/>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73047599"/>
                  </a:ext>
                </a:extLst>
              </a:tr>
              <a:tr h="396000">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endParaRPr lang="ja-JP" sz="2000" kern="100" dirty="0">
                        <a:effectLst/>
                        <a:latin typeface="+mn-ea"/>
                        <a:ea typeface="+mn-ea"/>
                        <a:cs typeface="Times New Roman" panose="02020603050405020304" pitchFamily="18" charset="0"/>
                      </a:endParaRPr>
                    </a:p>
                  </a:txBody>
                  <a:tcPr marL="68580" marR="68580" marT="0" marB="0" anchor="ctr">
                    <a:lnL>
                      <a:noFill/>
                    </a:lnL>
                    <a:lnR>
                      <a:noFill/>
                    </a:lnR>
                    <a:lnT w="12700" cap="flat" cmpd="sng" algn="ctr">
                      <a:solidFill>
                        <a:schemeClr val="tx1"/>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lvl="0" indent="0" algn="r" defTabSz="914400" rtl="0" eaLnBrk="1" fontAlgn="auto" latinLnBrk="0" hangingPunct="1">
                        <a:lnSpc>
                          <a:spcPct val="107000"/>
                        </a:lnSpc>
                        <a:spcBef>
                          <a:spcPts val="0"/>
                        </a:spcBef>
                        <a:spcAft>
                          <a:spcPts val="800"/>
                        </a:spcAft>
                        <a:buClrTx/>
                        <a:buSzTx/>
                        <a:buFontTx/>
                        <a:buNone/>
                        <a:tabLst/>
                        <a:defRPr/>
                      </a:pPr>
                      <a:endParaRPr lang="en-US" altLang="ja-JP" sz="2000" b="0" i="0" kern="1200" dirty="0">
                        <a:solidFill>
                          <a:schemeClr val="tx1"/>
                        </a:solidFill>
                        <a:effectLst/>
                        <a:latin typeface="+mn-ea"/>
                        <a:ea typeface="+mn-ea"/>
                        <a:cs typeface="+mn-cs"/>
                      </a:endParaRPr>
                    </a:p>
                  </a:txBody>
                  <a:tcPr marL="68580" marR="68580" marT="0" marB="0" anchor="ctr">
                    <a:lnL>
                      <a:noFill/>
                    </a:lnL>
                    <a:lnR>
                      <a:noFill/>
                    </a:lnR>
                    <a:lnT w="12700" cap="flat" cmpd="sng" algn="ctr">
                      <a:solidFill>
                        <a:schemeClr val="tx1"/>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lang="en-US" altLang="ja-JP" sz="2000" b="1" i="0" kern="1200" dirty="0">
                          <a:solidFill>
                            <a:schemeClr val="tx1"/>
                          </a:solidFill>
                          <a:effectLst/>
                          <a:latin typeface="+mn-ea"/>
                          <a:ea typeface="+mn-ea"/>
                          <a:cs typeface="+mn-cs"/>
                        </a:rPr>
                        <a:t>Accuracy</a:t>
                      </a:r>
                      <a:endParaRPr lang="ja-JP" sz="2000" b="1" kern="100" dirty="0">
                        <a:effectLst/>
                        <a:latin typeface="+mn-ea"/>
                        <a:ea typeface="+mn-ea"/>
                        <a:cs typeface="Times New Roman" panose="02020603050405020304" pitchFamily="18" charset="0"/>
                      </a:endParaRPr>
                    </a:p>
                  </a:txBody>
                  <a:tcPr marL="68580" marR="68580" marT="0" marB="0" anchor="ctr">
                    <a:lnL>
                      <a:noFill/>
                    </a:lnL>
                    <a:lnR>
                      <a:noFill/>
                    </a:lnR>
                    <a:lnT w="12700" cap="flat" cmpd="sng" algn="ctr">
                      <a:solidFill>
                        <a:schemeClr val="tx1"/>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lvl="0" indent="0" algn="r" defTabSz="914400" rtl="0" eaLnBrk="1" fontAlgn="auto" latinLnBrk="0" hangingPunct="1">
                        <a:lnSpc>
                          <a:spcPct val="107000"/>
                        </a:lnSpc>
                        <a:spcBef>
                          <a:spcPts val="0"/>
                        </a:spcBef>
                        <a:spcAft>
                          <a:spcPts val="800"/>
                        </a:spcAft>
                        <a:buClrTx/>
                        <a:buSzTx/>
                        <a:buFontTx/>
                        <a:buNone/>
                        <a:tabLst/>
                        <a:defRPr/>
                      </a:pPr>
                      <a:r>
                        <a:rPr lang="en-US" altLang="ja-JP" sz="2000" b="0" i="0" kern="1200" dirty="0">
                          <a:solidFill>
                            <a:schemeClr val="tx1"/>
                          </a:solidFill>
                          <a:effectLst/>
                          <a:latin typeface="+mn-ea"/>
                          <a:ea typeface="+mn-ea"/>
                          <a:cs typeface="+mn-cs"/>
                        </a:rPr>
                        <a:t>0.7397</a:t>
                      </a:r>
                    </a:p>
                  </a:txBody>
                  <a:tcPr marL="68580" marR="68580" marT="0" marB="0" anchor="ctr">
                    <a:lnL>
                      <a:noFill/>
                    </a:lnL>
                    <a:lnR>
                      <a:noFill/>
                    </a:lnR>
                    <a:lnT w="12700" cap="flat" cmpd="sng" algn="ctr">
                      <a:solidFill>
                        <a:schemeClr val="tx1"/>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804516333"/>
                  </a:ext>
                </a:extLst>
              </a:tr>
            </a:tbl>
          </a:graphicData>
        </a:graphic>
      </p:graphicFrame>
      <p:graphicFrame>
        <p:nvGraphicFramePr>
          <p:cNvPr id="10" name="Table 9">
            <a:extLst>
              <a:ext uri="{FF2B5EF4-FFF2-40B4-BE49-F238E27FC236}">
                <a16:creationId xmlns:a16="http://schemas.microsoft.com/office/drawing/2014/main" id="{96CBF24C-9D71-A90E-ABBD-B2CE616C96F9}"/>
              </a:ext>
            </a:extLst>
          </p:cNvPr>
          <p:cNvGraphicFramePr>
            <a:graphicFrameLocks noGrp="1"/>
          </p:cNvGraphicFramePr>
          <p:nvPr>
            <p:extLst>
              <p:ext uri="{D42A27DB-BD31-4B8C-83A1-F6EECF244321}">
                <p14:modId xmlns:p14="http://schemas.microsoft.com/office/powerpoint/2010/main" val="2245657446"/>
              </p:ext>
            </p:extLst>
          </p:nvPr>
        </p:nvGraphicFramePr>
        <p:xfrm>
          <a:off x="7631431" y="3281977"/>
          <a:ext cx="3905250" cy="2212978"/>
        </p:xfrm>
        <a:graphic>
          <a:graphicData uri="http://schemas.openxmlformats.org/drawingml/2006/table">
            <a:tbl>
              <a:tblPr firstRow="1" firstCol="1" bandRow="1"/>
              <a:tblGrid>
                <a:gridCol w="2428264">
                  <a:extLst>
                    <a:ext uri="{9D8B030D-6E8A-4147-A177-3AD203B41FA5}">
                      <a16:colId xmlns:a16="http://schemas.microsoft.com/office/drawing/2014/main" val="2432430277"/>
                    </a:ext>
                  </a:extLst>
                </a:gridCol>
                <a:gridCol w="1476986">
                  <a:extLst>
                    <a:ext uri="{9D8B030D-6E8A-4147-A177-3AD203B41FA5}">
                      <a16:colId xmlns:a16="http://schemas.microsoft.com/office/drawing/2014/main" val="4068189087"/>
                    </a:ext>
                  </a:extLst>
                </a:gridCol>
              </a:tblGrid>
              <a:tr h="0">
                <a:tc>
                  <a:txBody>
                    <a:bodyPr/>
                    <a:lstStyle/>
                    <a:p>
                      <a:pPr algn="l">
                        <a:lnSpc>
                          <a:spcPct val="107000"/>
                        </a:lnSpc>
                        <a:spcAft>
                          <a:spcPts val="800"/>
                        </a:spcAft>
                      </a:pPr>
                      <a:r>
                        <a:rPr lang="ja-JP" sz="2000" b="1" kern="100" dirty="0">
                          <a:effectLst/>
                          <a:latin typeface="游ゴシック" panose="020B0400000000000000" pitchFamily="50" charset="-128"/>
                          <a:ea typeface="游ゴシック" panose="020B0400000000000000" pitchFamily="50" charset="-128"/>
                          <a:cs typeface="Times New Roman" panose="02020603050405020304" pitchFamily="18" charset="0"/>
                        </a:rPr>
                        <a:t>ラベル</a:t>
                      </a:r>
                      <a:endParaRPr lang="ja-JP" sz="20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ja-JP" sz="2000" b="1" kern="100" dirty="0">
                          <a:effectLst/>
                          <a:latin typeface="游ゴシック" panose="020B0400000000000000" pitchFamily="50" charset="-128"/>
                          <a:ea typeface="游ゴシック" panose="020B0400000000000000" pitchFamily="50" charset="-128"/>
                          <a:cs typeface="Times New Roman" panose="02020603050405020304" pitchFamily="18" charset="0"/>
                        </a:rPr>
                        <a:t>件数</a:t>
                      </a:r>
                      <a:endParaRPr lang="ja-JP" sz="20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846361795"/>
                  </a:ext>
                </a:extLst>
              </a:tr>
              <a:tr h="0">
                <a:tc>
                  <a:txBody>
                    <a:bodyPr/>
                    <a:lstStyle/>
                    <a:p>
                      <a:pPr>
                        <a:lnSpc>
                          <a:spcPct val="107000"/>
                        </a:lnSpc>
                        <a:spcAft>
                          <a:spcPts val="800"/>
                        </a:spcAft>
                      </a:pPr>
                      <a:r>
                        <a:rPr lang="en-US" sz="2000" kern="100">
                          <a:effectLst/>
                          <a:latin typeface="游ゴシック" panose="020B0400000000000000" pitchFamily="50" charset="-128"/>
                          <a:ea typeface="游ゴシック" panose="020B0400000000000000" pitchFamily="50" charset="-128"/>
                          <a:cs typeface="Times New Roman" panose="02020603050405020304" pitchFamily="18" charset="0"/>
                        </a:rPr>
                        <a:t>positive            </a:t>
                      </a:r>
                      <a:endParaRPr lang="ja-JP" sz="2000" kern="10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noFill/>
                  </a:tcPr>
                </a:tc>
                <a:tc>
                  <a:txBody>
                    <a:bodyPr/>
                    <a:lstStyle/>
                    <a:p>
                      <a:pPr algn="ctr">
                        <a:lnSpc>
                          <a:spcPct val="107000"/>
                        </a:lnSpc>
                        <a:spcAft>
                          <a:spcPts val="800"/>
                        </a:spcAft>
                      </a:pPr>
                      <a:r>
                        <a:rPr lang="en-US" sz="2000" kern="100" dirty="0">
                          <a:effectLst/>
                          <a:latin typeface="游ゴシック" panose="020B0400000000000000" pitchFamily="50" charset="-128"/>
                          <a:ea typeface="游ゴシック" panose="020B0400000000000000" pitchFamily="50" charset="-128"/>
                          <a:cs typeface="Times New Roman" panose="02020603050405020304" pitchFamily="18" charset="0"/>
                        </a:rPr>
                        <a:t>34</a:t>
                      </a:r>
                      <a:endParaRPr lang="ja-JP" sz="20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882191046"/>
                  </a:ext>
                </a:extLst>
              </a:tr>
              <a:tr h="0">
                <a:tc>
                  <a:txBody>
                    <a:bodyPr/>
                    <a:lstStyle/>
                    <a:p>
                      <a:pPr>
                        <a:lnSpc>
                          <a:spcPct val="107000"/>
                        </a:lnSpc>
                        <a:spcAft>
                          <a:spcPts val="800"/>
                        </a:spcAft>
                      </a:pPr>
                      <a:r>
                        <a:rPr lang="en-US" sz="2000" kern="100" dirty="0">
                          <a:effectLst/>
                          <a:latin typeface="游ゴシック" panose="020B0400000000000000" pitchFamily="50" charset="-128"/>
                          <a:ea typeface="游ゴシック" panose="020B0400000000000000" pitchFamily="50" charset="-128"/>
                          <a:cs typeface="Times New Roman" panose="02020603050405020304" pitchFamily="18" charset="0"/>
                        </a:rPr>
                        <a:t>negative</a:t>
                      </a:r>
                      <a:endParaRPr lang="ja-JP" sz="20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lnL>
                      <a:noFill/>
                    </a:lnL>
                    <a:lnR>
                      <a:noFill/>
                    </a:lnR>
                    <a:lnT>
                      <a:noFill/>
                    </a:lnT>
                    <a:lnB>
                      <a:noFill/>
                    </a:lnB>
                    <a:noFill/>
                  </a:tcPr>
                </a:tc>
                <a:tc>
                  <a:txBody>
                    <a:bodyPr/>
                    <a:lstStyle/>
                    <a:p>
                      <a:pPr algn="ctr">
                        <a:lnSpc>
                          <a:spcPct val="107000"/>
                        </a:lnSpc>
                        <a:spcAft>
                          <a:spcPts val="800"/>
                        </a:spcAft>
                      </a:pPr>
                      <a:r>
                        <a:rPr lang="en-US" sz="2000" kern="100" dirty="0">
                          <a:effectLst/>
                          <a:latin typeface="游ゴシック" panose="020B0400000000000000" pitchFamily="50" charset="-128"/>
                          <a:ea typeface="游ゴシック" panose="020B0400000000000000" pitchFamily="50" charset="-128"/>
                          <a:cs typeface="Times New Roman" panose="02020603050405020304" pitchFamily="18" charset="0"/>
                        </a:rPr>
                        <a:t>33</a:t>
                      </a:r>
                      <a:endParaRPr lang="ja-JP" sz="20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lnL>
                      <a:noFill/>
                    </a:lnL>
                    <a:lnR>
                      <a:noFill/>
                    </a:lnR>
                    <a:lnT>
                      <a:noFill/>
                    </a:lnT>
                    <a:lnB>
                      <a:noFill/>
                    </a:lnB>
                    <a:noFill/>
                  </a:tcPr>
                </a:tc>
                <a:extLst>
                  <a:ext uri="{0D108BD9-81ED-4DB2-BD59-A6C34878D82A}">
                    <a16:rowId xmlns:a16="http://schemas.microsoft.com/office/drawing/2014/main" val="2641510507"/>
                  </a:ext>
                </a:extLst>
              </a:tr>
              <a:tr h="0">
                <a:tc>
                  <a:txBody>
                    <a:bodyPr/>
                    <a:lstStyle/>
                    <a:p>
                      <a:pPr>
                        <a:lnSpc>
                          <a:spcPct val="107000"/>
                        </a:lnSpc>
                        <a:spcAft>
                          <a:spcPts val="800"/>
                        </a:spcAft>
                      </a:pPr>
                      <a:r>
                        <a:rPr lang="en-US" sz="2000" kern="100" dirty="0">
                          <a:effectLst/>
                          <a:latin typeface="游ゴシック" panose="020B0400000000000000" pitchFamily="50" charset="-128"/>
                          <a:ea typeface="游ゴシック" panose="020B0400000000000000" pitchFamily="50" charset="-128"/>
                          <a:cs typeface="Times New Roman" panose="02020603050405020304" pitchFamily="18" charset="0"/>
                        </a:rPr>
                        <a:t>negative/positive</a:t>
                      </a:r>
                      <a:endParaRPr lang="ja-JP" sz="20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lnL>
                      <a:noFill/>
                    </a:lnL>
                    <a:lnR>
                      <a:noFill/>
                    </a:lnR>
                    <a:lnT>
                      <a:noFill/>
                    </a:lnT>
                    <a:lnB>
                      <a:noFill/>
                    </a:lnB>
                    <a:noFill/>
                  </a:tcPr>
                </a:tc>
                <a:tc>
                  <a:txBody>
                    <a:bodyPr/>
                    <a:lstStyle/>
                    <a:p>
                      <a:pPr algn="ctr">
                        <a:lnSpc>
                          <a:spcPct val="107000"/>
                        </a:lnSpc>
                        <a:spcAft>
                          <a:spcPts val="800"/>
                        </a:spcAft>
                      </a:pPr>
                      <a:r>
                        <a:rPr lang="en-US" sz="2000" kern="100" dirty="0">
                          <a:effectLst/>
                          <a:latin typeface="游ゴシック" panose="020B0400000000000000" pitchFamily="50" charset="-128"/>
                          <a:ea typeface="游ゴシック" panose="020B0400000000000000" pitchFamily="50" charset="-128"/>
                          <a:cs typeface="Times New Roman" panose="02020603050405020304" pitchFamily="18" charset="0"/>
                        </a:rPr>
                        <a:t>12</a:t>
                      </a:r>
                      <a:endParaRPr lang="ja-JP" sz="20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lnL>
                      <a:noFill/>
                    </a:lnL>
                    <a:lnR>
                      <a:noFill/>
                    </a:lnR>
                    <a:lnT>
                      <a:noFill/>
                    </a:lnT>
                    <a:lnB>
                      <a:noFill/>
                    </a:lnB>
                    <a:noFill/>
                  </a:tcPr>
                </a:tc>
                <a:extLst>
                  <a:ext uri="{0D108BD9-81ED-4DB2-BD59-A6C34878D82A}">
                    <a16:rowId xmlns:a16="http://schemas.microsoft.com/office/drawing/2014/main" val="3655530442"/>
                  </a:ext>
                </a:extLst>
              </a:tr>
              <a:tr h="0">
                <a:tc>
                  <a:txBody>
                    <a:bodyPr/>
                    <a:lstStyle/>
                    <a:p>
                      <a:pPr>
                        <a:lnSpc>
                          <a:spcPct val="107000"/>
                        </a:lnSpc>
                        <a:spcAft>
                          <a:spcPts val="800"/>
                        </a:spcAft>
                      </a:pPr>
                      <a:r>
                        <a:rPr lang="en-US" sz="2000" kern="100" dirty="0">
                          <a:effectLst/>
                          <a:latin typeface="游ゴシック" panose="020B0400000000000000" pitchFamily="50" charset="-128"/>
                          <a:ea typeface="游ゴシック" panose="020B0400000000000000" pitchFamily="50" charset="-128"/>
                          <a:cs typeface="Times New Roman" panose="02020603050405020304" pitchFamily="18" charset="0"/>
                        </a:rPr>
                        <a:t>neutral               </a:t>
                      </a:r>
                      <a:endParaRPr lang="ja-JP" sz="20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lnL>
                      <a:noFill/>
                    </a:lnL>
                    <a:lnR>
                      <a:noFill/>
                    </a:lnR>
                    <a:lnT>
                      <a:noFill/>
                    </a:lnT>
                    <a:lnB>
                      <a:noFill/>
                    </a:lnB>
                    <a:noFill/>
                  </a:tcPr>
                </a:tc>
                <a:tc>
                  <a:txBody>
                    <a:bodyPr/>
                    <a:lstStyle/>
                    <a:p>
                      <a:pPr algn="ctr">
                        <a:lnSpc>
                          <a:spcPct val="107000"/>
                        </a:lnSpc>
                        <a:spcAft>
                          <a:spcPts val="800"/>
                        </a:spcAft>
                      </a:pPr>
                      <a:r>
                        <a:rPr lang="en-US" sz="2000" kern="100" dirty="0">
                          <a:effectLst/>
                          <a:latin typeface="游ゴシック" panose="020B0400000000000000" pitchFamily="50" charset="-128"/>
                          <a:ea typeface="游ゴシック" panose="020B0400000000000000" pitchFamily="50" charset="-128"/>
                          <a:cs typeface="Times New Roman" panose="02020603050405020304" pitchFamily="18" charset="0"/>
                        </a:rPr>
                        <a:t>9</a:t>
                      </a:r>
                      <a:endParaRPr lang="ja-JP" sz="20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lnL>
                      <a:noFill/>
                    </a:lnL>
                    <a:lnR>
                      <a:noFill/>
                    </a:lnR>
                    <a:lnT>
                      <a:noFill/>
                    </a:lnT>
                    <a:lnB>
                      <a:noFill/>
                    </a:lnB>
                    <a:noFill/>
                  </a:tcPr>
                </a:tc>
                <a:extLst>
                  <a:ext uri="{0D108BD9-81ED-4DB2-BD59-A6C34878D82A}">
                    <a16:rowId xmlns:a16="http://schemas.microsoft.com/office/drawing/2014/main" val="652272885"/>
                  </a:ext>
                </a:extLst>
              </a:tr>
              <a:tr h="0">
                <a:tc>
                  <a:txBody>
                    <a:bodyPr/>
                    <a:lstStyle/>
                    <a:p>
                      <a:pPr>
                        <a:lnSpc>
                          <a:spcPct val="107000"/>
                        </a:lnSpc>
                        <a:spcAft>
                          <a:spcPts val="800"/>
                        </a:spcAft>
                      </a:pPr>
                      <a:r>
                        <a:rPr lang="en-US" sz="2000" kern="100">
                          <a:effectLst/>
                          <a:latin typeface="游ゴシック" panose="020B0400000000000000" pitchFamily="50" charset="-128"/>
                          <a:ea typeface="游ゴシック" panose="020B0400000000000000" pitchFamily="50" charset="-128"/>
                          <a:cs typeface="Times New Roman" panose="02020603050405020304" pitchFamily="18" charset="0"/>
                        </a:rPr>
                        <a:t>undetermined</a:t>
                      </a:r>
                      <a:endParaRPr lang="ja-JP" sz="2000" kern="10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US" sz="2000" kern="100" dirty="0">
                          <a:effectLst/>
                          <a:latin typeface="游ゴシック" panose="020B0400000000000000" pitchFamily="50" charset="-128"/>
                          <a:ea typeface="游ゴシック" panose="020B0400000000000000" pitchFamily="50" charset="-128"/>
                          <a:cs typeface="Times New Roman" panose="02020603050405020304" pitchFamily="18" charset="0"/>
                        </a:rPr>
                        <a:t>12</a:t>
                      </a:r>
                      <a:endParaRPr lang="ja-JP" sz="20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44914719"/>
                  </a:ext>
                </a:extLst>
              </a:tr>
              <a:tr h="0">
                <a:tc>
                  <a:txBody>
                    <a:bodyPr/>
                    <a:lstStyle/>
                    <a:p>
                      <a:pPr>
                        <a:lnSpc>
                          <a:spcPct val="107000"/>
                        </a:lnSpc>
                        <a:spcAft>
                          <a:spcPts val="800"/>
                        </a:spcAft>
                      </a:pPr>
                      <a:r>
                        <a:rPr lang="ja-JP" sz="2000" kern="100">
                          <a:effectLst/>
                          <a:latin typeface="游ゴシック" panose="020B0400000000000000" pitchFamily="50" charset="-128"/>
                          <a:ea typeface="游ゴシック" panose="020B0400000000000000" pitchFamily="50" charset="-128"/>
                          <a:cs typeface="Times New Roman" panose="02020603050405020304" pitchFamily="18" charset="0"/>
                        </a:rPr>
                        <a:t>合計</a:t>
                      </a: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US" sz="2000" kern="100" dirty="0">
                          <a:effectLst/>
                          <a:latin typeface="游ゴシック" panose="020B0400000000000000" pitchFamily="50" charset="-128"/>
                          <a:ea typeface="游ゴシック" panose="020B0400000000000000" pitchFamily="50" charset="-128"/>
                          <a:cs typeface="Times New Roman" panose="02020603050405020304" pitchFamily="18" charset="0"/>
                        </a:rPr>
                        <a:t>100</a:t>
                      </a:r>
                      <a:endParaRPr lang="ja-JP" sz="20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223489032"/>
                  </a:ext>
                </a:extLst>
              </a:tr>
            </a:tbl>
          </a:graphicData>
        </a:graphic>
      </p:graphicFrame>
    </p:spTree>
    <p:extLst>
      <p:ext uri="{BB962C8B-B14F-4D97-AF65-F5344CB8AC3E}">
        <p14:creationId xmlns:p14="http://schemas.microsoft.com/office/powerpoint/2010/main" val="40089711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97A92F-D2F9-28AC-7234-1F0FEF655A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45912E-477A-FED3-22C8-B1990947E361}"/>
              </a:ext>
            </a:extLst>
          </p:cNvPr>
          <p:cNvSpPr>
            <a:spLocks noGrp="1"/>
          </p:cNvSpPr>
          <p:nvPr>
            <p:ph type="title"/>
          </p:nvPr>
        </p:nvSpPr>
        <p:spPr/>
        <p:txBody>
          <a:bodyPr/>
          <a:lstStyle/>
          <a:p>
            <a:r>
              <a:rPr kumimoji="1" lang="ja-JP" altLang="en-US" b="1" dirty="0"/>
              <a:t>センチメント分析　全動画の分析結果</a:t>
            </a:r>
          </a:p>
        </p:txBody>
      </p:sp>
      <p:sp>
        <p:nvSpPr>
          <p:cNvPr id="4" name="Date Placeholder 3">
            <a:extLst>
              <a:ext uri="{FF2B5EF4-FFF2-40B4-BE49-F238E27FC236}">
                <a16:creationId xmlns:a16="http://schemas.microsoft.com/office/drawing/2014/main" id="{9CD88884-3E37-6F8B-2251-DD132A8BF842}"/>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DFC33BCD-F32F-B57C-A4A4-57594BC0CEBA}"/>
              </a:ext>
            </a:extLst>
          </p:cNvPr>
          <p:cNvSpPr>
            <a:spLocks noGrp="1"/>
          </p:cNvSpPr>
          <p:nvPr>
            <p:ph type="sldNum" sz="quarter" idx="12"/>
          </p:nvPr>
        </p:nvSpPr>
        <p:spPr/>
        <p:txBody>
          <a:bodyPr/>
          <a:lstStyle/>
          <a:p>
            <a:fld id="{6E796B70-2EF1-4991-9022-6C7BE8324475}" type="slidenum">
              <a:rPr lang="en-US" smtClean="0"/>
              <a:t>22</a:t>
            </a:fld>
            <a:endParaRPr lang="en-US"/>
          </a:p>
        </p:txBody>
      </p:sp>
      <p:sp>
        <p:nvSpPr>
          <p:cNvPr id="6" name="Rectangle: Rounded Corners 5">
            <a:extLst>
              <a:ext uri="{FF2B5EF4-FFF2-40B4-BE49-F238E27FC236}">
                <a16:creationId xmlns:a16="http://schemas.microsoft.com/office/drawing/2014/main" id="{D29CB9E1-32CB-0408-B9E1-BF708A2CB94B}"/>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7" name="Table 6">
            <a:extLst>
              <a:ext uri="{FF2B5EF4-FFF2-40B4-BE49-F238E27FC236}">
                <a16:creationId xmlns:a16="http://schemas.microsoft.com/office/drawing/2014/main" id="{4397B7E7-35B1-78EA-4D32-D4278DC401B2}"/>
              </a:ext>
            </a:extLst>
          </p:cNvPr>
          <p:cNvGraphicFramePr>
            <a:graphicFrameLocks noGrp="1"/>
          </p:cNvGraphicFramePr>
          <p:nvPr>
            <p:extLst>
              <p:ext uri="{D42A27DB-BD31-4B8C-83A1-F6EECF244321}">
                <p14:modId xmlns:p14="http://schemas.microsoft.com/office/powerpoint/2010/main" val="434480738"/>
              </p:ext>
            </p:extLst>
          </p:nvPr>
        </p:nvGraphicFramePr>
        <p:xfrm>
          <a:off x="2775020" y="2627971"/>
          <a:ext cx="6641961" cy="2376000"/>
        </p:xfrm>
        <a:graphic>
          <a:graphicData uri="http://schemas.openxmlformats.org/drawingml/2006/table">
            <a:tbl>
              <a:tblPr firstRow="1" firstCol="1" bandRow="1">
                <a:tableStyleId>{2D5ABB26-0587-4C30-8999-92F81FD0307C}</a:tableStyleId>
              </a:tblPr>
              <a:tblGrid>
                <a:gridCol w="3066383">
                  <a:extLst>
                    <a:ext uri="{9D8B030D-6E8A-4147-A177-3AD203B41FA5}">
                      <a16:colId xmlns:a16="http://schemas.microsoft.com/office/drawing/2014/main" val="2544973094"/>
                    </a:ext>
                  </a:extLst>
                </a:gridCol>
                <a:gridCol w="1361591">
                  <a:extLst>
                    <a:ext uri="{9D8B030D-6E8A-4147-A177-3AD203B41FA5}">
                      <a16:colId xmlns:a16="http://schemas.microsoft.com/office/drawing/2014/main" val="1939237762"/>
                    </a:ext>
                  </a:extLst>
                </a:gridCol>
                <a:gridCol w="2213987">
                  <a:extLst>
                    <a:ext uri="{9D8B030D-6E8A-4147-A177-3AD203B41FA5}">
                      <a16:colId xmlns:a16="http://schemas.microsoft.com/office/drawing/2014/main" val="535458953"/>
                    </a:ext>
                  </a:extLst>
                </a:gridCol>
              </a:tblGrid>
              <a:tr h="396000">
                <a:tc>
                  <a:txBody>
                    <a:bodyPr/>
                    <a:lstStyle/>
                    <a:p>
                      <a:pPr>
                        <a:lnSpc>
                          <a:spcPct val="100000"/>
                        </a:lnSpc>
                        <a:spcAft>
                          <a:spcPts val="800"/>
                        </a:spcAft>
                      </a:pPr>
                      <a:r>
                        <a:rPr lang="ja-JP" sz="2000" b="1" kern="0" dirty="0">
                          <a:effectLst/>
                          <a:latin typeface="+mn-ea"/>
                          <a:ea typeface="+mn-ea"/>
                        </a:rPr>
                        <a:t>ラベル</a:t>
                      </a:r>
                      <a:endParaRPr lang="ja-JP" sz="2000" b="1" kern="100" dirty="0">
                        <a:effectLst/>
                        <a:latin typeface="+mn-ea"/>
                        <a:ea typeface="+mn-ea"/>
                        <a:cs typeface="Times New Roman" panose="02020603050405020304" pitchFamily="18" charset="0"/>
                      </a:endParaRPr>
                    </a:p>
                  </a:txBody>
                  <a:tcPr marL="62865" marR="62865" marT="0"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a:lnSpc>
                          <a:spcPct val="100000"/>
                        </a:lnSpc>
                        <a:spcAft>
                          <a:spcPts val="800"/>
                        </a:spcAft>
                      </a:pPr>
                      <a:r>
                        <a:rPr lang="ja-JP" sz="2000" b="1" kern="0" dirty="0">
                          <a:effectLst/>
                          <a:latin typeface="+mn-ea"/>
                          <a:ea typeface="+mn-ea"/>
                        </a:rPr>
                        <a:t>件数</a:t>
                      </a:r>
                      <a:endParaRPr lang="ja-JP" sz="2000" b="1" kern="100" dirty="0">
                        <a:effectLst/>
                        <a:latin typeface="+mn-ea"/>
                        <a:ea typeface="+mn-ea"/>
                        <a:cs typeface="Times New Roman" panose="02020603050405020304" pitchFamily="18" charset="0"/>
                      </a:endParaRPr>
                    </a:p>
                  </a:txBody>
                  <a:tcPr marL="62865" marR="62865" marT="0"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a:lnSpc>
                          <a:spcPct val="100000"/>
                        </a:lnSpc>
                        <a:spcAft>
                          <a:spcPts val="800"/>
                        </a:spcAft>
                      </a:pPr>
                      <a:r>
                        <a:rPr lang="ja-JP" sz="2000" b="1" kern="0" dirty="0">
                          <a:effectLst/>
                          <a:latin typeface="+mn-ea"/>
                          <a:ea typeface="+mn-ea"/>
                        </a:rPr>
                        <a:t>％</a:t>
                      </a:r>
                      <a:endParaRPr lang="ja-JP" sz="2000" b="1" kern="100" dirty="0">
                        <a:effectLst/>
                        <a:latin typeface="+mn-ea"/>
                        <a:ea typeface="+mn-ea"/>
                        <a:cs typeface="Times New Roman" panose="02020603050405020304" pitchFamily="18" charset="0"/>
                      </a:endParaRPr>
                    </a:p>
                  </a:txBody>
                  <a:tcPr marL="62865" marR="62865" marT="0"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347619670"/>
                  </a:ext>
                </a:extLst>
              </a:tr>
              <a:tr h="396000">
                <a:tc>
                  <a:txBody>
                    <a:bodyPr/>
                    <a:lstStyle/>
                    <a:p>
                      <a:pPr>
                        <a:lnSpc>
                          <a:spcPct val="100000"/>
                        </a:lnSpc>
                        <a:spcAft>
                          <a:spcPts val="800"/>
                        </a:spcAft>
                      </a:pPr>
                      <a:r>
                        <a:rPr lang="ja-JP" sz="2000" b="0" kern="100" dirty="0">
                          <a:effectLst/>
                          <a:latin typeface="+mn-ea"/>
                          <a:ea typeface="+mn-ea"/>
                        </a:rPr>
                        <a:t>ポジティブ</a:t>
                      </a:r>
                      <a:endParaRPr lang="ja-JP" sz="2000" b="0" kern="100" dirty="0">
                        <a:effectLst/>
                        <a:latin typeface="+mn-ea"/>
                        <a:ea typeface="+mn-ea"/>
                        <a:cs typeface="Times New Roman" panose="02020603050405020304" pitchFamily="18" charset="0"/>
                      </a:endParaRPr>
                    </a:p>
                  </a:txBody>
                  <a:tcPr marL="62865" marR="62865" marT="0" marB="0" anchor="ctr">
                    <a:lnL>
                      <a:noFill/>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r">
                        <a:lnSpc>
                          <a:spcPct val="100000"/>
                        </a:lnSpc>
                        <a:spcAft>
                          <a:spcPts val="800"/>
                        </a:spcAft>
                      </a:pPr>
                      <a:r>
                        <a:rPr lang="en-US" sz="2000" b="0" kern="0" dirty="0">
                          <a:effectLst/>
                          <a:latin typeface="+mn-ea"/>
                          <a:ea typeface="+mn-ea"/>
                        </a:rPr>
                        <a:t>13,409</a:t>
                      </a:r>
                      <a:endParaRPr lang="ja-JP" sz="2000" b="0" kern="100" dirty="0">
                        <a:effectLst/>
                        <a:latin typeface="+mn-ea"/>
                        <a:ea typeface="+mn-ea"/>
                        <a:cs typeface="Times New Roman" panose="02020603050405020304" pitchFamily="18" charset="0"/>
                      </a:endParaRPr>
                    </a:p>
                  </a:txBody>
                  <a:tcPr marL="62865" marR="62865" marT="0" marB="0" anchor="ctr">
                    <a:lnL>
                      <a:noFill/>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r">
                        <a:lnSpc>
                          <a:spcPct val="100000"/>
                        </a:lnSpc>
                        <a:spcAft>
                          <a:spcPts val="800"/>
                        </a:spcAft>
                      </a:pPr>
                      <a:r>
                        <a:rPr lang="en-US" sz="2000" b="0" kern="0" dirty="0">
                          <a:effectLst/>
                          <a:latin typeface="+mn-ea"/>
                          <a:ea typeface="+mn-ea"/>
                        </a:rPr>
                        <a:t>36.87</a:t>
                      </a:r>
                      <a:endParaRPr lang="ja-JP" sz="2000" b="0" kern="100" dirty="0">
                        <a:effectLst/>
                        <a:latin typeface="+mn-ea"/>
                        <a:ea typeface="+mn-ea"/>
                        <a:cs typeface="Times New Roman" panose="02020603050405020304" pitchFamily="18" charset="0"/>
                      </a:endParaRPr>
                    </a:p>
                  </a:txBody>
                  <a:tcPr marL="62865" marR="62865" marT="0" marB="0">
                    <a:lnL>
                      <a:noFill/>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176364114"/>
                  </a:ext>
                </a:extLst>
              </a:tr>
              <a:tr h="396000">
                <a:tc>
                  <a:txBody>
                    <a:bodyPr/>
                    <a:lstStyle/>
                    <a:p>
                      <a:pPr>
                        <a:lnSpc>
                          <a:spcPct val="100000"/>
                        </a:lnSpc>
                        <a:spcAft>
                          <a:spcPts val="800"/>
                        </a:spcAft>
                      </a:pPr>
                      <a:r>
                        <a:rPr lang="ja-JP" sz="2000" b="0" kern="100" dirty="0">
                          <a:effectLst/>
                          <a:latin typeface="+mn-ea"/>
                          <a:ea typeface="+mn-ea"/>
                        </a:rPr>
                        <a:t>ネガティブ</a:t>
                      </a:r>
                      <a:endParaRPr lang="ja-JP" sz="2000" b="0" kern="100" dirty="0">
                        <a:effectLst/>
                        <a:latin typeface="+mn-ea"/>
                        <a:ea typeface="+mn-ea"/>
                        <a:cs typeface="Times New Roman" panose="02020603050405020304" pitchFamily="18" charset="0"/>
                      </a:endParaRPr>
                    </a:p>
                  </a:txBody>
                  <a:tcPr marL="62865" marR="62865" marT="0" marB="0" anchor="ctr">
                    <a:lnL>
                      <a:noFill/>
                    </a:lnL>
                    <a:lnR>
                      <a:noFill/>
                    </a:lnR>
                    <a:lnT>
                      <a:noFill/>
                    </a:lnT>
                    <a:lnB>
                      <a:noFill/>
                    </a:lnB>
                    <a:lnTlToBr w="12700" cmpd="sng">
                      <a:noFill/>
                      <a:prstDash val="solid"/>
                    </a:lnTlToBr>
                    <a:lnBlToTr w="12700" cmpd="sng">
                      <a:noFill/>
                      <a:prstDash val="solid"/>
                    </a:lnBlToTr>
                  </a:tcPr>
                </a:tc>
                <a:tc>
                  <a:txBody>
                    <a:bodyPr/>
                    <a:lstStyle/>
                    <a:p>
                      <a:pPr algn="r">
                        <a:lnSpc>
                          <a:spcPct val="100000"/>
                        </a:lnSpc>
                        <a:spcAft>
                          <a:spcPts val="800"/>
                        </a:spcAft>
                      </a:pPr>
                      <a:r>
                        <a:rPr lang="en-US" sz="2000" b="0" kern="0" dirty="0">
                          <a:effectLst/>
                          <a:latin typeface="+mn-ea"/>
                          <a:ea typeface="+mn-ea"/>
                        </a:rPr>
                        <a:t>15,635</a:t>
                      </a:r>
                      <a:endParaRPr lang="ja-JP" sz="2000" b="0" kern="100" dirty="0">
                        <a:effectLst/>
                        <a:latin typeface="+mn-ea"/>
                        <a:ea typeface="+mn-ea"/>
                        <a:cs typeface="Times New Roman" panose="02020603050405020304" pitchFamily="18" charset="0"/>
                      </a:endParaRPr>
                    </a:p>
                  </a:txBody>
                  <a:tcPr marL="62865" marR="62865" marT="0" marB="0" anchor="ctr">
                    <a:lnL>
                      <a:noFill/>
                    </a:lnL>
                    <a:lnR>
                      <a:noFill/>
                    </a:lnR>
                    <a:lnT>
                      <a:noFill/>
                    </a:lnT>
                    <a:lnB>
                      <a:noFill/>
                    </a:lnB>
                    <a:lnTlToBr w="12700" cmpd="sng">
                      <a:noFill/>
                      <a:prstDash val="solid"/>
                    </a:lnTlToBr>
                    <a:lnBlToTr w="12700" cmpd="sng">
                      <a:noFill/>
                      <a:prstDash val="solid"/>
                    </a:lnBlToTr>
                  </a:tcPr>
                </a:tc>
                <a:tc>
                  <a:txBody>
                    <a:bodyPr/>
                    <a:lstStyle/>
                    <a:p>
                      <a:pPr algn="r">
                        <a:lnSpc>
                          <a:spcPct val="100000"/>
                        </a:lnSpc>
                        <a:spcAft>
                          <a:spcPts val="800"/>
                        </a:spcAft>
                      </a:pPr>
                      <a:r>
                        <a:rPr lang="en-US" sz="2000" b="0" kern="0">
                          <a:effectLst/>
                          <a:latin typeface="+mn-ea"/>
                          <a:ea typeface="+mn-ea"/>
                        </a:rPr>
                        <a:t>42.99</a:t>
                      </a:r>
                      <a:endParaRPr lang="ja-JP" sz="2000" b="0" kern="100">
                        <a:effectLst/>
                        <a:latin typeface="+mn-ea"/>
                        <a:ea typeface="+mn-ea"/>
                        <a:cs typeface="Times New Roman" panose="02020603050405020304" pitchFamily="18" charset="0"/>
                      </a:endParaRPr>
                    </a:p>
                  </a:txBody>
                  <a:tcPr marL="62865" marR="62865" marT="0"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1347462600"/>
                  </a:ext>
                </a:extLst>
              </a:tr>
              <a:tr h="396000">
                <a:tc>
                  <a:txBody>
                    <a:bodyPr/>
                    <a:lstStyle/>
                    <a:p>
                      <a:pPr>
                        <a:lnSpc>
                          <a:spcPct val="100000"/>
                        </a:lnSpc>
                        <a:spcAft>
                          <a:spcPts val="800"/>
                        </a:spcAft>
                      </a:pPr>
                      <a:r>
                        <a:rPr lang="ja-JP" sz="2000" b="0" kern="100" dirty="0">
                          <a:effectLst/>
                          <a:latin typeface="+mn-ea"/>
                          <a:ea typeface="+mn-ea"/>
                        </a:rPr>
                        <a:t>ニュートラル</a:t>
                      </a:r>
                      <a:endParaRPr lang="ja-JP" sz="2000" b="0" kern="100" dirty="0">
                        <a:effectLst/>
                        <a:latin typeface="+mn-ea"/>
                        <a:ea typeface="+mn-ea"/>
                        <a:cs typeface="Times New Roman" panose="02020603050405020304" pitchFamily="18" charset="0"/>
                      </a:endParaRPr>
                    </a:p>
                  </a:txBody>
                  <a:tcPr marL="62865" marR="62865" marT="0" marB="0" anchor="ctr">
                    <a:lnL>
                      <a:noFill/>
                    </a:lnL>
                    <a:lnR>
                      <a:noFill/>
                    </a:lnR>
                    <a:lnT>
                      <a:noFill/>
                    </a:lnT>
                    <a:lnB>
                      <a:noFill/>
                    </a:lnB>
                    <a:lnTlToBr w="12700" cmpd="sng">
                      <a:noFill/>
                      <a:prstDash val="solid"/>
                    </a:lnTlToBr>
                    <a:lnBlToTr w="12700" cmpd="sng">
                      <a:noFill/>
                      <a:prstDash val="solid"/>
                    </a:lnBlToTr>
                  </a:tcPr>
                </a:tc>
                <a:tc>
                  <a:txBody>
                    <a:bodyPr/>
                    <a:lstStyle/>
                    <a:p>
                      <a:pPr algn="r">
                        <a:lnSpc>
                          <a:spcPct val="100000"/>
                        </a:lnSpc>
                        <a:spcAft>
                          <a:spcPts val="800"/>
                        </a:spcAft>
                      </a:pPr>
                      <a:r>
                        <a:rPr lang="en-US" sz="2000" b="0" kern="0" dirty="0">
                          <a:effectLst/>
                          <a:latin typeface="+mn-ea"/>
                          <a:ea typeface="+mn-ea"/>
                        </a:rPr>
                        <a:t>7,219</a:t>
                      </a:r>
                      <a:endParaRPr lang="ja-JP" sz="2000" b="0" kern="100" dirty="0">
                        <a:effectLst/>
                        <a:latin typeface="+mn-ea"/>
                        <a:ea typeface="+mn-ea"/>
                        <a:cs typeface="Times New Roman" panose="02020603050405020304" pitchFamily="18" charset="0"/>
                      </a:endParaRPr>
                    </a:p>
                  </a:txBody>
                  <a:tcPr marL="62865" marR="62865" marT="0" marB="0" anchor="ctr">
                    <a:lnL>
                      <a:noFill/>
                    </a:lnL>
                    <a:lnR>
                      <a:noFill/>
                    </a:lnR>
                    <a:lnT>
                      <a:noFill/>
                    </a:lnT>
                    <a:lnB>
                      <a:noFill/>
                    </a:lnB>
                    <a:lnTlToBr w="12700" cmpd="sng">
                      <a:noFill/>
                      <a:prstDash val="solid"/>
                    </a:lnTlToBr>
                    <a:lnBlToTr w="12700" cmpd="sng">
                      <a:noFill/>
                      <a:prstDash val="solid"/>
                    </a:lnBlToTr>
                  </a:tcPr>
                </a:tc>
                <a:tc>
                  <a:txBody>
                    <a:bodyPr/>
                    <a:lstStyle/>
                    <a:p>
                      <a:pPr algn="r">
                        <a:lnSpc>
                          <a:spcPct val="100000"/>
                        </a:lnSpc>
                        <a:spcAft>
                          <a:spcPts val="800"/>
                        </a:spcAft>
                      </a:pPr>
                      <a:r>
                        <a:rPr lang="en-US" sz="2000" b="0" kern="0">
                          <a:effectLst/>
                          <a:latin typeface="+mn-ea"/>
                          <a:ea typeface="+mn-ea"/>
                        </a:rPr>
                        <a:t>19.85</a:t>
                      </a:r>
                      <a:endParaRPr lang="ja-JP" sz="2000" b="0" kern="100">
                        <a:effectLst/>
                        <a:latin typeface="+mn-ea"/>
                        <a:ea typeface="+mn-ea"/>
                        <a:cs typeface="Times New Roman" panose="02020603050405020304" pitchFamily="18" charset="0"/>
                      </a:endParaRPr>
                    </a:p>
                  </a:txBody>
                  <a:tcPr marL="62865" marR="62865" marT="0"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811715166"/>
                  </a:ext>
                </a:extLst>
              </a:tr>
              <a:tr h="396000">
                <a:tc>
                  <a:txBody>
                    <a:bodyPr/>
                    <a:lstStyle/>
                    <a:p>
                      <a:pPr>
                        <a:lnSpc>
                          <a:spcPct val="100000"/>
                        </a:lnSpc>
                        <a:spcAft>
                          <a:spcPts val="800"/>
                        </a:spcAft>
                      </a:pPr>
                      <a:r>
                        <a:rPr lang="ja-JP" altLang="en-US" sz="2000" kern="0" dirty="0">
                          <a:effectLst/>
                          <a:latin typeface="+mn-ea"/>
                          <a:ea typeface="+mn-ea"/>
                        </a:rPr>
                        <a:t>空白テキスト</a:t>
                      </a:r>
                      <a:endParaRPr lang="ja-JP" sz="2000" b="0" kern="100" dirty="0">
                        <a:effectLst/>
                        <a:latin typeface="+mn-ea"/>
                        <a:ea typeface="+mn-ea"/>
                        <a:cs typeface="Times New Roman" panose="02020603050405020304" pitchFamily="18" charset="0"/>
                      </a:endParaRPr>
                    </a:p>
                  </a:txBody>
                  <a:tcPr marL="62865" marR="62865" marT="0" marB="0" anchor="ctr">
                    <a:lnL>
                      <a:noFill/>
                    </a:lnL>
                    <a:lnR>
                      <a:noFill/>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a:lnSpc>
                          <a:spcPct val="100000"/>
                        </a:lnSpc>
                        <a:spcAft>
                          <a:spcPts val="800"/>
                        </a:spcAft>
                      </a:pPr>
                      <a:r>
                        <a:rPr lang="en-US" sz="2000" b="0" kern="0" dirty="0">
                          <a:effectLst/>
                          <a:latin typeface="+mn-ea"/>
                          <a:ea typeface="+mn-ea"/>
                        </a:rPr>
                        <a:t>102</a:t>
                      </a:r>
                      <a:endParaRPr lang="ja-JP" sz="2000" b="0" kern="100" dirty="0">
                        <a:effectLst/>
                        <a:latin typeface="+mn-ea"/>
                        <a:ea typeface="+mn-ea"/>
                        <a:cs typeface="Times New Roman" panose="02020603050405020304" pitchFamily="18" charset="0"/>
                      </a:endParaRPr>
                    </a:p>
                  </a:txBody>
                  <a:tcPr marL="62865" marR="62865" marT="0" marB="0" anchor="ctr">
                    <a:lnL>
                      <a:noFill/>
                    </a:lnL>
                    <a:lnR>
                      <a:noFill/>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a:lnSpc>
                          <a:spcPct val="100000"/>
                        </a:lnSpc>
                        <a:spcAft>
                          <a:spcPts val="800"/>
                        </a:spcAft>
                      </a:pPr>
                      <a:r>
                        <a:rPr lang="en-US" sz="2000" b="0" kern="0" dirty="0">
                          <a:effectLst/>
                          <a:latin typeface="+mn-ea"/>
                          <a:ea typeface="+mn-ea"/>
                        </a:rPr>
                        <a:t>0.28</a:t>
                      </a:r>
                      <a:endParaRPr lang="ja-JP" sz="2000" b="0" kern="100" dirty="0">
                        <a:effectLst/>
                        <a:latin typeface="+mn-ea"/>
                        <a:ea typeface="+mn-ea"/>
                        <a:cs typeface="Times New Roman" panose="02020603050405020304" pitchFamily="18" charset="0"/>
                      </a:endParaRPr>
                    </a:p>
                  </a:txBody>
                  <a:tcPr marL="62865" marR="62865" marT="0" marB="0">
                    <a:lnL>
                      <a:noFill/>
                    </a:lnL>
                    <a:lnR>
                      <a:noFill/>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62204375"/>
                  </a:ext>
                </a:extLst>
              </a:tr>
              <a:tr h="396000">
                <a:tc>
                  <a:txBody>
                    <a:bodyPr/>
                    <a:lstStyle/>
                    <a:p>
                      <a:pPr>
                        <a:lnSpc>
                          <a:spcPct val="100000"/>
                        </a:lnSpc>
                        <a:spcAft>
                          <a:spcPts val="800"/>
                        </a:spcAft>
                      </a:pPr>
                      <a:r>
                        <a:rPr lang="ja-JP" sz="2000" b="1" kern="0" dirty="0">
                          <a:effectLst/>
                          <a:latin typeface="+mn-ea"/>
                          <a:ea typeface="+mn-ea"/>
                        </a:rPr>
                        <a:t>合計</a:t>
                      </a:r>
                      <a:endParaRPr lang="ja-JP" sz="2000" b="1" kern="100" dirty="0">
                        <a:effectLst/>
                        <a:latin typeface="+mn-ea"/>
                        <a:ea typeface="+mn-ea"/>
                        <a:cs typeface="Times New Roman" panose="02020603050405020304" pitchFamily="18" charset="0"/>
                      </a:endParaRPr>
                    </a:p>
                  </a:txBody>
                  <a:tcPr marL="62865" marR="62865" marT="0"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a:lnSpc>
                          <a:spcPct val="100000"/>
                        </a:lnSpc>
                        <a:spcAft>
                          <a:spcPts val="800"/>
                        </a:spcAft>
                      </a:pPr>
                      <a:r>
                        <a:rPr lang="en-US" sz="2000" b="1" kern="0" dirty="0">
                          <a:effectLst/>
                          <a:latin typeface="+mn-ea"/>
                          <a:ea typeface="+mn-ea"/>
                        </a:rPr>
                        <a:t>36,365</a:t>
                      </a:r>
                      <a:endParaRPr lang="ja-JP" sz="2000" b="1" kern="100" dirty="0">
                        <a:effectLst/>
                        <a:latin typeface="+mn-ea"/>
                        <a:ea typeface="+mn-ea"/>
                        <a:cs typeface="Times New Roman" panose="02020603050405020304" pitchFamily="18" charset="0"/>
                      </a:endParaRPr>
                    </a:p>
                  </a:txBody>
                  <a:tcPr marL="62865" marR="62865" marT="0"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r">
                        <a:lnSpc>
                          <a:spcPct val="100000"/>
                        </a:lnSpc>
                        <a:spcAft>
                          <a:spcPts val="800"/>
                        </a:spcAft>
                      </a:pPr>
                      <a:r>
                        <a:rPr lang="en-US" sz="2000" b="1" kern="0" dirty="0">
                          <a:effectLst/>
                          <a:latin typeface="+mn-ea"/>
                          <a:ea typeface="+mn-ea"/>
                        </a:rPr>
                        <a:t>100.00</a:t>
                      </a:r>
                      <a:endParaRPr lang="ja-JP" sz="2000" b="1" kern="100" dirty="0">
                        <a:effectLst/>
                        <a:latin typeface="+mn-ea"/>
                        <a:ea typeface="+mn-ea"/>
                        <a:cs typeface="Times New Roman" panose="02020603050405020304" pitchFamily="18" charset="0"/>
                      </a:endParaRPr>
                    </a:p>
                  </a:txBody>
                  <a:tcPr marL="62865" marR="62865" marT="0" marB="0">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727945882"/>
                  </a:ext>
                </a:extLst>
              </a:tr>
            </a:tbl>
          </a:graphicData>
        </a:graphic>
      </p:graphicFrame>
      <p:graphicFrame>
        <p:nvGraphicFramePr>
          <p:cNvPr id="13" name="Table 12">
            <a:extLst>
              <a:ext uri="{FF2B5EF4-FFF2-40B4-BE49-F238E27FC236}">
                <a16:creationId xmlns:a16="http://schemas.microsoft.com/office/drawing/2014/main" id="{1E213267-6DED-87B7-BBCC-99FB0548904B}"/>
              </a:ext>
            </a:extLst>
          </p:cNvPr>
          <p:cNvGraphicFramePr>
            <a:graphicFrameLocks noGrp="1"/>
          </p:cNvGraphicFramePr>
          <p:nvPr>
            <p:extLst>
              <p:ext uri="{D42A27DB-BD31-4B8C-83A1-F6EECF244321}">
                <p14:modId xmlns:p14="http://schemas.microsoft.com/office/powerpoint/2010/main" val="1397068592"/>
              </p:ext>
            </p:extLst>
          </p:nvPr>
        </p:nvGraphicFramePr>
        <p:xfrm>
          <a:off x="1091567" y="7050234"/>
          <a:ext cx="10003155" cy="3924000"/>
        </p:xfrm>
        <a:graphic>
          <a:graphicData uri="http://schemas.openxmlformats.org/drawingml/2006/table">
            <a:tbl>
              <a:tblPr firstRow="1" firstCol="1" bandRow="1">
                <a:tableStyleId>{9D7B26C5-4107-4FEC-AEDC-1716B250A1EF}</a:tableStyleId>
              </a:tblPr>
              <a:tblGrid>
                <a:gridCol w="1992630">
                  <a:extLst>
                    <a:ext uri="{9D8B030D-6E8A-4147-A177-3AD203B41FA5}">
                      <a16:colId xmlns:a16="http://schemas.microsoft.com/office/drawing/2014/main" val="527857452"/>
                    </a:ext>
                  </a:extLst>
                </a:gridCol>
                <a:gridCol w="1805305">
                  <a:extLst>
                    <a:ext uri="{9D8B030D-6E8A-4147-A177-3AD203B41FA5}">
                      <a16:colId xmlns:a16="http://schemas.microsoft.com/office/drawing/2014/main" val="1420521419"/>
                    </a:ext>
                  </a:extLst>
                </a:gridCol>
                <a:gridCol w="1805305">
                  <a:extLst>
                    <a:ext uri="{9D8B030D-6E8A-4147-A177-3AD203B41FA5}">
                      <a16:colId xmlns:a16="http://schemas.microsoft.com/office/drawing/2014/main" val="3157386389"/>
                    </a:ext>
                  </a:extLst>
                </a:gridCol>
                <a:gridCol w="2025968">
                  <a:extLst>
                    <a:ext uri="{9D8B030D-6E8A-4147-A177-3AD203B41FA5}">
                      <a16:colId xmlns:a16="http://schemas.microsoft.com/office/drawing/2014/main" val="1138153220"/>
                    </a:ext>
                  </a:extLst>
                </a:gridCol>
                <a:gridCol w="1394142">
                  <a:extLst>
                    <a:ext uri="{9D8B030D-6E8A-4147-A177-3AD203B41FA5}">
                      <a16:colId xmlns:a16="http://schemas.microsoft.com/office/drawing/2014/main" val="4289799340"/>
                    </a:ext>
                  </a:extLst>
                </a:gridCol>
                <a:gridCol w="979805">
                  <a:extLst>
                    <a:ext uri="{9D8B030D-6E8A-4147-A177-3AD203B41FA5}">
                      <a16:colId xmlns:a16="http://schemas.microsoft.com/office/drawing/2014/main" val="1762026178"/>
                    </a:ext>
                  </a:extLst>
                </a:gridCol>
              </a:tblGrid>
              <a:tr h="684000">
                <a:tc>
                  <a:txBody>
                    <a:bodyPr/>
                    <a:lstStyle/>
                    <a:p>
                      <a:pPr>
                        <a:lnSpc>
                          <a:spcPct val="107000"/>
                        </a:lnSpc>
                        <a:spcAft>
                          <a:spcPts val="800"/>
                        </a:spcAft>
                      </a:pPr>
                      <a:r>
                        <a:rPr lang="ja-JP" altLang="en-US" sz="2000" kern="0" dirty="0">
                          <a:effectLst/>
                          <a:latin typeface="+mn-ea"/>
                          <a:ea typeface="+mn-ea"/>
                        </a:rPr>
                        <a:t>大統領</a:t>
                      </a:r>
                      <a:r>
                        <a:rPr lang="ja-JP" sz="2000" kern="0" dirty="0">
                          <a:effectLst/>
                          <a:latin typeface="+mn-ea"/>
                          <a:ea typeface="+mn-ea"/>
                        </a:rPr>
                        <a:t>候補者</a:t>
                      </a:r>
                      <a:r>
                        <a:rPr lang="ja-JP" altLang="en-US" sz="2000" kern="0" dirty="0">
                          <a:effectLst/>
                          <a:latin typeface="+mn-ea"/>
                          <a:ea typeface="+mn-ea"/>
                        </a:rPr>
                        <a:t>名</a:t>
                      </a:r>
                      <a:endParaRPr lang="ja-JP" sz="2000" kern="100" dirty="0">
                        <a:effectLst/>
                        <a:latin typeface="+mn-ea"/>
                        <a:ea typeface="+mn-ea"/>
                        <a:cs typeface="Times New Roman" panose="02020603050405020304" pitchFamily="18" charset="0"/>
                      </a:endParaRPr>
                    </a:p>
                  </a:txBody>
                  <a:tcPr marL="62865" marR="62865" marT="0" marB="0" anchor="ctr"/>
                </a:tc>
                <a:tc>
                  <a:txBody>
                    <a:bodyPr/>
                    <a:lstStyle/>
                    <a:p>
                      <a:pPr algn="r">
                        <a:lnSpc>
                          <a:spcPct val="107000"/>
                        </a:lnSpc>
                        <a:spcAft>
                          <a:spcPts val="800"/>
                        </a:spcAft>
                      </a:pPr>
                      <a:r>
                        <a:rPr lang="ja-JP" sz="2000" kern="100" dirty="0">
                          <a:effectLst/>
                          <a:latin typeface="+mn-ea"/>
                          <a:ea typeface="+mn-ea"/>
                        </a:rPr>
                        <a:t>ポジティブ件数</a:t>
                      </a:r>
                      <a:endParaRPr lang="ja-JP" sz="2000" kern="100" dirty="0">
                        <a:effectLst/>
                        <a:latin typeface="+mn-ea"/>
                        <a:ea typeface="+mn-ea"/>
                        <a:cs typeface="Times New Roman" panose="02020603050405020304" pitchFamily="18" charset="0"/>
                      </a:endParaRPr>
                    </a:p>
                  </a:txBody>
                  <a:tcPr marL="62865" marR="62865" marT="0" marB="0" anchor="ctr"/>
                </a:tc>
                <a:tc>
                  <a:txBody>
                    <a:bodyPr/>
                    <a:lstStyle/>
                    <a:p>
                      <a:pPr algn="r">
                        <a:lnSpc>
                          <a:spcPct val="107000"/>
                        </a:lnSpc>
                        <a:spcAft>
                          <a:spcPts val="800"/>
                        </a:spcAft>
                      </a:pPr>
                      <a:r>
                        <a:rPr lang="ja-JP" sz="2000" kern="100" dirty="0">
                          <a:effectLst/>
                          <a:latin typeface="+mn-ea"/>
                          <a:ea typeface="+mn-ea"/>
                        </a:rPr>
                        <a:t>ネガティブ件数</a:t>
                      </a:r>
                      <a:endParaRPr lang="ja-JP" sz="2000" kern="100" dirty="0">
                        <a:effectLst/>
                        <a:latin typeface="+mn-ea"/>
                        <a:ea typeface="+mn-ea"/>
                        <a:cs typeface="Times New Roman" panose="02020603050405020304" pitchFamily="18" charset="0"/>
                      </a:endParaRPr>
                    </a:p>
                  </a:txBody>
                  <a:tcPr marL="62865" marR="62865" marT="0" marB="0" anchor="ctr"/>
                </a:tc>
                <a:tc>
                  <a:txBody>
                    <a:bodyPr/>
                    <a:lstStyle/>
                    <a:p>
                      <a:pPr algn="r">
                        <a:lnSpc>
                          <a:spcPct val="107000"/>
                        </a:lnSpc>
                        <a:spcAft>
                          <a:spcPts val="800"/>
                        </a:spcAft>
                      </a:pPr>
                      <a:r>
                        <a:rPr lang="ja-JP" sz="2000" kern="100" dirty="0">
                          <a:effectLst/>
                          <a:latin typeface="+mn-ea"/>
                          <a:ea typeface="+mn-ea"/>
                        </a:rPr>
                        <a:t>ニュートラル件数</a:t>
                      </a:r>
                      <a:endParaRPr lang="ja-JP" sz="2000" kern="100" dirty="0">
                        <a:effectLst/>
                        <a:latin typeface="+mn-ea"/>
                        <a:ea typeface="+mn-ea"/>
                        <a:cs typeface="Times New Roman" panose="02020603050405020304" pitchFamily="18" charset="0"/>
                      </a:endParaRPr>
                    </a:p>
                  </a:txBody>
                  <a:tcPr marL="62865" marR="62865" marT="0" marB="0" anchor="ctr"/>
                </a:tc>
                <a:tc>
                  <a:txBody>
                    <a:bodyPr/>
                    <a:lstStyle/>
                    <a:p>
                      <a:pPr algn="r">
                        <a:lnSpc>
                          <a:spcPct val="107000"/>
                        </a:lnSpc>
                        <a:spcAft>
                          <a:spcPts val="800"/>
                        </a:spcAft>
                      </a:pPr>
                      <a:r>
                        <a:rPr lang="ja-JP" sz="2000" kern="0" dirty="0">
                          <a:effectLst/>
                          <a:latin typeface="+mn-ea"/>
                          <a:ea typeface="+mn-ea"/>
                        </a:rPr>
                        <a:t>エラー</a:t>
                      </a:r>
                      <a:r>
                        <a:rPr lang="ja-JP" sz="2000" kern="100" dirty="0">
                          <a:effectLst/>
                          <a:latin typeface="+mn-ea"/>
                          <a:ea typeface="+mn-ea"/>
                        </a:rPr>
                        <a:t>件数</a:t>
                      </a:r>
                      <a:endParaRPr lang="ja-JP" sz="2000" kern="100" dirty="0">
                        <a:effectLst/>
                        <a:latin typeface="+mn-ea"/>
                        <a:ea typeface="+mn-ea"/>
                        <a:cs typeface="Times New Roman" panose="02020603050405020304" pitchFamily="18" charset="0"/>
                      </a:endParaRPr>
                    </a:p>
                  </a:txBody>
                  <a:tcPr marL="62865" marR="62865" marT="0" marB="0" anchor="ctr"/>
                </a:tc>
                <a:tc>
                  <a:txBody>
                    <a:bodyPr/>
                    <a:lstStyle/>
                    <a:p>
                      <a:pPr algn="r">
                        <a:lnSpc>
                          <a:spcPct val="107000"/>
                        </a:lnSpc>
                        <a:spcAft>
                          <a:spcPts val="800"/>
                        </a:spcAft>
                      </a:pPr>
                      <a:r>
                        <a:rPr lang="ja-JP" sz="2000" kern="0" dirty="0">
                          <a:effectLst/>
                          <a:latin typeface="+mn-ea"/>
                          <a:ea typeface="+mn-ea"/>
                        </a:rPr>
                        <a:t>合計</a:t>
                      </a:r>
                      <a:endParaRPr lang="ja-JP" sz="2000" kern="100" dirty="0">
                        <a:effectLst/>
                        <a:latin typeface="+mn-ea"/>
                        <a:ea typeface="+mn-ea"/>
                        <a:cs typeface="Times New Roman" panose="02020603050405020304" pitchFamily="18" charset="0"/>
                      </a:endParaRPr>
                    </a:p>
                  </a:txBody>
                  <a:tcPr marL="62865" marR="62865" marT="0" marB="0" anchor="ctr"/>
                </a:tc>
                <a:extLst>
                  <a:ext uri="{0D108BD9-81ED-4DB2-BD59-A6C34878D82A}">
                    <a16:rowId xmlns:a16="http://schemas.microsoft.com/office/drawing/2014/main" val="1913577902"/>
                  </a:ext>
                </a:extLst>
              </a:tr>
              <a:tr h="684000">
                <a:tc>
                  <a:txBody>
                    <a:bodyPr/>
                    <a:lstStyle/>
                    <a:p>
                      <a:pPr>
                        <a:lnSpc>
                          <a:spcPct val="107000"/>
                        </a:lnSpc>
                        <a:spcAft>
                          <a:spcPts val="800"/>
                        </a:spcAft>
                      </a:pPr>
                      <a:r>
                        <a:rPr lang="ja-JP" altLang="en-US" sz="2000" b="0" kern="0" dirty="0">
                          <a:effectLst/>
                          <a:latin typeface="+mn-ea"/>
                          <a:ea typeface="+mn-ea"/>
                        </a:rPr>
                        <a:t>アニス・</a:t>
                      </a:r>
                      <a:br>
                        <a:rPr lang="en-US" altLang="ja-JP" sz="2000" b="0" kern="0" dirty="0">
                          <a:effectLst/>
                          <a:latin typeface="+mn-ea"/>
                          <a:ea typeface="+mn-ea"/>
                        </a:rPr>
                      </a:br>
                      <a:r>
                        <a:rPr lang="ja-JP" altLang="en-US" sz="2000" b="0" kern="0" dirty="0">
                          <a:effectLst/>
                          <a:latin typeface="+mn-ea"/>
                          <a:ea typeface="+mn-ea"/>
                        </a:rPr>
                        <a:t>バスウェダン</a:t>
                      </a:r>
                      <a:endParaRPr lang="ja-JP" sz="2000" b="0" kern="100" dirty="0">
                        <a:effectLst/>
                        <a:latin typeface="+mn-ea"/>
                        <a:ea typeface="+mn-ea"/>
                        <a:cs typeface="Times New Roman" panose="02020603050405020304" pitchFamily="18" charset="0"/>
                      </a:endParaRPr>
                    </a:p>
                  </a:txBody>
                  <a:tcPr marL="62865" marR="62865" marT="0" marB="0" anchor="ctr">
                    <a:solidFill>
                      <a:schemeClr val="bg1"/>
                    </a:solidFill>
                  </a:tcPr>
                </a:tc>
                <a:tc>
                  <a:txBody>
                    <a:bodyPr/>
                    <a:lstStyle/>
                    <a:p>
                      <a:pPr algn="r">
                        <a:lnSpc>
                          <a:spcPct val="107000"/>
                        </a:lnSpc>
                        <a:spcAft>
                          <a:spcPts val="800"/>
                        </a:spcAft>
                      </a:pPr>
                      <a:r>
                        <a:rPr lang="en-US" sz="2000" kern="0" dirty="0">
                          <a:effectLst/>
                          <a:latin typeface="+mn-ea"/>
                          <a:ea typeface="+mn-ea"/>
                        </a:rPr>
                        <a:t>5,833</a:t>
                      </a:r>
                      <a:endParaRPr lang="ja-JP" sz="2000" kern="100" dirty="0">
                        <a:effectLst/>
                        <a:latin typeface="+mn-ea"/>
                        <a:ea typeface="+mn-ea"/>
                        <a:cs typeface="Times New Roman" panose="02020603050405020304" pitchFamily="18" charset="0"/>
                      </a:endParaRPr>
                    </a:p>
                  </a:txBody>
                  <a:tcPr marL="62865" marR="62865" marT="0" marB="0" anchor="ctr">
                    <a:solidFill>
                      <a:schemeClr val="bg1"/>
                    </a:solidFill>
                  </a:tcPr>
                </a:tc>
                <a:tc>
                  <a:txBody>
                    <a:bodyPr/>
                    <a:lstStyle/>
                    <a:p>
                      <a:pPr algn="r">
                        <a:lnSpc>
                          <a:spcPct val="107000"/>
                        </a:lnSpc>
                        <a:spcAft>
                          <a:spcPts val="800"/>
                        </a:spcAft>
                      </a:pPr>
                      <a:r>
                        <a:rPr lang="en-US" sz="2000" b="1" kern="0" dirty="0">
                          <a:effectLst/>
                          <a:latin typeface="+mn-ea"/>
                          <a:ea typeface="+mn-ea"/>
                        </a:rPr>
                        <a:t>7,505</a:t>
                      </a:r>
                      <a:endParaRPr lang="ja-JP" sz="2000" b="1" kern="100" dirty="0">
                        <a:effectLst/>
                        <a:latin typeface="+mn-ea"/>
                        <a:ea typeface="+mn-ea"/>
                        <a:cs typeface="Times New Roman" panose="02020603050405020304" pitchFamily="18" charset="0"/>
                      </a:endParaRPr>
                    </a:p>
                  </a:txBody>
                  <a:tcPr marL="62865" marR="62865" marT="0" marB="0" anchor="ctr">
                    <a:solidFill>
                      <a:schemeClr val="bg1"/>
                    </a:solidFill>
                  </a:tcPr>
                </a:tc>
                <a:tc>
                  <a:txBody>
                    <a:bodyPr/>
                    <a:lstStyle/>
                    <a:p>
                      <a:pPr algn="r">
                        <a:lnSpc>
                          <a:spcPct val="107000"/>
                        </a:lnSpc>
                        <a:spcAft>
                          <a:spcPts val="800"/>
                        </a:spcAft>
                      </a:pPr>
                      <a:r>
                        <a:rPr lang="en-US" sz="2000" kern="0" dirty="0">
                          <a:effectLst/>
                          <a:latin typeface="+mn-ea"/>
                          <a:ea typeface="+mn-ea"/>
                        </a:rPr>
                        <a:t>2,275</a:t>
                      </a:r>
                      <a:endParaRPr lang="ja-JP" sz="2000" kern="100" dirty="0">
                        <a:effectLst/>
                        <a:latin typeface="+mn-ea"/>
                        <a:ea typeface="+mn-ea"/>
                        <a:cs typeface="Times New Roman" panose="02020603050405020304" pitchFamily="18" charset="0"/>
                      </a:endParaRPr>
                    </a:p>
                  </a:txBody>
                  <a:tcPr marL="62865" marR="62865" marT="0" marB="0" anchor="ctr">
                    <a:solidFill>
                      <a:schemeClr val="bg1"/>
                    </a:solidFill>
                  </a:tcPr>
                </a:tc>
                <a:tc>
                  <a:txBody>
                    <a:bodyPr/>
                    <a:lstStyle/>
                    <a:p>
                      <a:pPr algn="r">
                        <a:lnSpc>
                          <a:spcPct val="107000"/>
                        </a:lnSpc>
                        <a:spcAft>
                          <a:spcPts val="800"/>
                        </a:spcAft>
                      </a:pPr>
                      <a:r>
                        <a:rPr lang="en-US" sz="2000" kern="0" dirty="0">
                          <a:effectLst/>
                          <a:latin typeface="+mn-ea"/>
                          <a:ea typeface="+mn-ea"/>
                        </a:rPr>
                        <a:t>28</a:t>
                      </a:r>
                      <a:endParaRPr lang="ja-JP" sz="2000" kern="100" dirty="0">
                        <a:effectLst/>
                        <a:latin typeface="+mn-ea"/>
                        <a:ea typeface="+mn-ea"/>
                        <a:cs typeface="Times New Roman" panose="02020603050405020304" pitchFamily="18" charset="0"/>
                      </a:endParaRPr>
                    </a:p>
                  </a:txBody>
                  <a:tcPr marL="62865" marR="62865" marT="0" marB="0" anchor="ctr">
                    <a:solidFill>
                      <a:schemeClr val="bg1"/>
                    </a:solidFill>
                  </a:tcPr>
                </a:tc>
                <a:tc>
                  <a:txBody>
                    <a:bodyPr/>
                    <a:lstStyle/>
                    <a:p>
                      <a:pPr algn="r">
                        <a:lnSpc>
                          <a:spcPct val="107000"/>
                        </a:lnSpc>
                        <a:spcAft>
                          <a:spcPts val="800"/>
                        </a:spcAft>
                      </a:pPr>
                      <a:r>
                        <a:rPr lang="en-US" sz="2000" kern="0">
                          <a:effectLst/>
                          <a:latin typeface="+mn-ea"/>
                          <a:ea typeface="+mn-ea"/>
                        </a:rPr>
                        <a:t>15,641</a:t>
                      </a:r>
                      <a:endParaRPr lang="ja-JP" sz="2000" kern="100">
                        <a:effectLst/>
                        <a:latin typeface="+mn-ea"/>
                        <a:ea typeface="+mn-ea"/>
                        <a:cs typeface="Times New Roman" panose="02020603050405020304" pitchFamily="18" charset="0"/>
                      </a:endParaRPr>
                    </a:p>
                  </a:txBody>
                  <a:tcPr marL="62865" marR="62865" marT="0" marB="0" anchor="ctr">
                    <a:solidFill>
                      <a:schemeClr val="bg1"/>
                    </a:solidFill>
                  </a:tcPr>
                </a:tc>
                <a:extLst>
                  <a:ext uri="{0D108BD9-81ED-4DB2-BD59-A6C34878D82A}">
                    <a16:rowId xmlns:a16="http://schemas.microsoft.com/office/drawing/2014/main" val="1757509813"/>
                  </a:ext>
                </a:extLst>
              </a:tr>
              <a:tr h="396000">
                <a:tc>
                  <a:txBody>
                    <a:bodyPr/>
                    <a:lstStyle/>
                    <a:p>
                      <a:pPr>
                        <a:lnSpc>
                          <a:spcPct val="107000"/>
                        </a:lnSpc>
                      </a:pPr>
                      <a:endParaRPr lang="ja-JP" sz="2000" kern="100" dirty="0">
                        <a:effectLst/>
                        <a:latin typeface="+mn-ea"/>
                        <a:ea typeface="+mn-ea"/>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lnSpc>
                          <a:spcPct val="107000"/>
                        </a:lnSpc>
                        <a:spcAft>
                          <a:spcPts val="800"/>
                        </a:spcAft>
                      </a:pPr>
                      <a:r>
                        <a:rPr lang="en-US" sz="2000" kern="0" dirty="0">
                          <a:effectLst/>
                          <a:latin typeface="+mn-ea"/>
                          <a:ea typeface="+mn-ea"/>
                        </a:rPr>
                        <a:t>37.29%</a:t>
                      </a:r>
                      <a:endParaRPr lang="ja-JP" sz="2000" kern="100" dirty="0">
                        <a:effectLst/>
                        <a:latin typeface="+mn-ea"/>
                        <a:ea typeface="+mn-ea"/>
                        <a:cs typeface="Times New Roman" panose="02020603050405020304" pitchFamily="18" charset="0"/>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lnSpc>
                          <a:spcPct val="107000"/>
                        </a:lnSpc>
                        <a:spcAft>
                          <a:spcPts val="800"/>
                        </a:spcAft>
                      </a:pPr>
                      <a:r>
                        <a:rPr lang="en-US" sz="2000" b="1" kern="0" dirty="0">
                          <a:effectLst/>
                          <a:latin typeface="+mn-ea"/>
                          <a:ea typeface="+mn-ea"/>
                        </a:rPr>
                        <a:t>47.98%</a:t>
                      </a:r>
                      <a:endParaRPr lang="ja-JP" sz="2000" b="1" kern="100" dirty="0">
                        <a:effectLst/>
                        <a:latin typeface="+mn-ea"/>
                        <a:ea typeface="+mn-ea"/>
                        <a:cs typeface="Times New Roman" panose="02020603050405020304" pitchFamily="18" charset="0"/>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lnSpc>
                          <a:spcPct val="107000"/>
                        </a:lnSpc>
                        <a:spcAft>
                          <a:spcPts val="800"/>
                        </a:spcAft>
                      </a:pPr>
                      <a:r>
                        <a:rPr lang="en-US" sz="2000" kern="0" dirty="0">
                          <a:effectLst/>
                          <a:latin typeface="+mn-ea"/>
                          <a:ea typeface="+mn-ea"/>
                        </a:rPr>
                        <a:t>14.55%</a:t>
                      </a:r>
                      <a:endParaRPr lang="ja-JP" sz="2000" kern="100" dirty="0">
                        <a:effectLst/>
                        <a:latin typeface="+mn-ea"/>
                        <a:ea typeface="+mn-ea"/>
                        <a:cs typeface="Times New Roman" panose="02020603050405020304" pitchFamily="18" charset="0"/>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lnSpc>
                          <a:spcPct val="107000"/>
                        </a:lnSpc>
                        <a:spcAft>
                          <a:spcPts val="800"/>
                        </a:spcAft>
                      </a:pPr>
                      <a:r>
                        <a:rPr lang="en-US" sz="2000" kern="0" dirty="0">
                          <a:effectLst/>
                          <a:latin typeface="+mn-ea"/>
                          <a:ea typeface="+mn-ea"/>
                        </a:rPr>
                        <a:t>0.18%</a:t>
                      </a:r>
                      <a:endParaRPr lang="ja-JP" sz="2000" kern="100" dirty="0">
                        <a:effectLst/>
                        <a:latin typeface="+mn-ea"/>
                        <a:ea typeface="+mn-ea"/>
                        <a:cs typeface="Times New Roman" panose="02020603050405020304" pitchFamily="18" charset="0"/>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lnSpc>
                          <a:spcPct val="107000"/>
                        </a:lnSpc>
                        <a:spcAft>
                          <a:spcPts val="800"/>
                        </a:spcAft>
                      </a:pPr>
                      <a:r>
                        <a:rPr lang="en-US" sz="2000" kern="0" dirty="0">
                          <a:effectLst/>
                          <a:latin typeface="+mn-ea"/>
                          <a:ea typeface="+mn-ea"/>
                        </a:rPr>
                        <a:t>100%</a:t>
                      </a:r>
                      <a:endParaRPr lang="ja-JP" sz="2000" kern="100" dirty="0">
                        <a:effectLst/>
                        <a:latin typeface="+mn-ea"/>
                        <a:ea typeface="+mn-ea"/>
                        <a:cs typeface="Times New Roman" panose="02020603050405020304" pitchFamily="18" charset="0"/>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23242039"/>
                  </a:ext>
                </a:extLst>
              </a:tr>
              <a:tr h="684000">
                <a:tc>
                  <a:txBody>
                    <a:bodyPr/>
                    <a:lstStyle/>
                    <a:p>
                      <a:pPr>
                        <a:lnSpc>
                          <a:spcPct val="107000"/>
                        </a:lnSpc>
                        <a:spcAft>
                          <a:spcPts val="800"/>
                        </a:spcAft>
                      </a:pPr>
                      <a:r>
                        <a:rPr lang="ja-JP" altLang="en-US" sz="2000" b="0" i="0" kern="1200" dirty="0">
                          <a:solidFill>
                            <a:schemeClr val="tx1"/>
                          </a:solidFill>
                          <a:effectLst/>
                          <a:latin typeface="+mn-ea"/>
                          <a:ea typeface="+mn-ea"/>
                          <a:cs typeface="+mn-cs"/>
                        </a:rPr>
                        <a:t>プラボウォ・</a:t>
                      </a:r>
                      <a:br>
                        <a:rPr lang="en-US" altLang="ja-JP" sz="2000" b="0" i="0" kern="1200" dirty="0">
                          <a:solidFill>
                            <a:schemeClr val="tx1"/>
                          </a:solidFill>
                          <a:effectLst/>
                          <a:latin typeface="+mn-ea"/>
                          <a:ea typeface="+mn-ea"/>
                          <a:cs typeface="+mn-cs"/>
                        </a:rPr>
                      </a:br>
                      <a:r>
                        <a:rPr lang="ja-JP" altLang="en-US" sz="2000" b="0" i="0" kern="1200" dirty="0">
                          <a:solidFill>
                            <a:schemeClr val="tx1"/>
                          </a:solidFill>
                          <a:effectLst/>
                          <a:latin typeface="+mn-ea"/>
                          <a:ea typeface="+mn-ea"/>
                          <a:cs typeface="+mn-cs"/>
                        </a:rPr>
                        <a:t>スビアント</a:t>
                      </a:r>
                      <a:endParaRPr lang="ja-JP" sz="2000" kern="100" dirty="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lnSpc>
                          <a:spcPct val="107000"/>
                        </a:lnSpc>
                        <a:spcAft>
                          <a:spcPts val="800"/>
                        </a:spcAft>
                      </a:pPr>
                      <a:r>
                        <a:rPr lang="en-US" sz="2000" b="1" kern="0" dirty="0">
                          <a:effectLst/>
                          <a:latin typeface="+mn-ea"/>
                          <a:ea typeface="+mn-ea"/>
                        </a:rPr>
                        <a:t>4,706</a:t>
                      </a:r>
                      <a:endParaRPr lang="ja-JP" sz="2000" b="1" kern="100" dirty="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lnSpc>
                          <a:spcPct val="107000"/>
                        </a:lnSpc>
                        <a:spcAft>
                          <a:spcPts val="800"/>
                        </a:spcAft>
                      </a:pPr>
                      <a:r>
                        <a:rPr lang="en-US" sz="2000" kern="0" dirty="0">
                          <a:effectLst/>
                          <a:latin typeface="+mn-ea"/>
                          <a:ea typeface="+mn-ea"/>
                        </a:rPr>
                        <a:t>4,488</a:t>
                      </a:r>
                      <a:endParaRPr lang="ja-JP" sz="2000" kern="100" dirty="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lnSpc>
                          <a:spcPct val="107000"/>
                        </a:lnSpc>
                        <a:spcAft>
                          <a:spcPts val="800"/>
                        </a:spcAft>
                      </a:pPr>
                      <a:r>
                        <a:rPr lang="en-US" sz="2000" kern="0" dirty="0">
                          <a:effectLst/>
                          <a:latin typeface="+mn-ea"/>
                          <a:ea typeface="+mn-ea"/>
                        </a:rPr>
                        <a:t>2,754</a:t>
                      </a:r>
                      <a:endParaRPr lang="ja-JP" sz="2000" kern="100" dirty="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lnSpc>
                          <a:spcPct val="107000"/>
                        </a:lnSpc>
                        <a:spcAft>
                          <a:spcPts val="800"/>
                        </a:spcAft>
                      </a:pPr>
                      <a:r>
                        <a:rPr lang="en-US" sz="2000" kern="0" dirty="0">
                          <a:effectLst/>
                          <a:latin typeface="+mn-ea"/>
                          <a:ea typeface="+mn-ea"/>
                        </a:rPr>
                        <a:t>54</a:t>
                      </a:r>
                      <a:endParaRPr lang="ja-JP" sz="2000" kern="100" dirty="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lnSpc>
                          <a:spcPct val="107000"/>
                        </a:lnSpc>
                        <a:spcAft>
                          <a:spcPts val="800"/>
                        </a:spcAft>
                      </a:pPr>
                      <a:r>
                        <a:rPr lang="en-US" sz="2000" kern="0" dirty="0">
                          <a:effectLst/>
                          <a:latin typeface="+mn-ea"/>
                          <a:ea typeface="+mn-ea"/>
                        </a:rPr>
                        <a:t>12,002</a:t>
                      </a:r>
                      <a:endParaRPr lang="ja-JP" sz="2000" kern="100" dirty="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2323455898"/>
                  </a:ext>
                </a:extLst>
              </a:tr>
              <a:tr h="396000">
                <a:tc>
                  <a:txBody>
                    <a:bodyPr/>
                    <a:lstStyle/>
                    <a:p>
                      <a:pPr>
                        <a:lnSpc>
                          <a:spcPct val="107000"/>
                        </a:lnSpc>
                      </a:pPr>
                      <a:endParaRPr lang="ja-JP" sz="2000" kern="100" dirty="0">
                        <a:effectLst/>
                        <a:latin typeface="+mn-ea"/>
                        <a:ea typeface="+mn-ea"/>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lnSpc>
                          <a:spcPct val="107000"/>
                        </a:lnSpc>
                        <a:spcAft>
                          <a:spcPts val="800"/>
                        </a:spcAft>
                      </a:pPr>
                      <a:r>
                        <a:rPr lang="en-US" sz="2000" b="1" kern="0" dirty="0">
                          <a:effectLst/>
                          <a:latin typeface="+mn-ea"/>
                          <a:ea typeface="+mn-ea"/>
                        </a:rPr>
                        <a:t>39.21%</a:t>
                      </a:r>
                      <a:endParaRPr lang="ja-JP" sz="2000" b="1" kern="100" dirty="0">
                        <a:effectLst/>
                        <a:latin typeface="+mn-ea"/>
                        <a:ea typeface="+mn-ea"/>
                        <a:cs typeface="Times New Roman" panose="02020603050405020304" pitchFamily="18" charset="0"/>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lnSpc>
                          <a:spcPct val="107000"/>
                        </a:lnSpc>
                        <a:spcAft>
                          <a:spcPts val="800"/>
                        </a:spcAft>
                      </a:pPr>
                      <a:r>
                        <a:rPr lang="en-US" sz="2000" kern="0" dirty="0">
                          <a:effectLst/>
                          <a:latin typeface="+mn-ea"/>
                          <a:ea typeface="+mn-ea"/>
                        </a:rPr>
                        <a:t>37.39%</a:t>
                      </a:r>
                      <a:endParaRPr lang="ja-JP" sz="2000" kern="100" dirty="0">
                        <a:effectLst/>
                        <a:latin typeface="+mn-ea"/>
                        <a:ea typeface="+mn-ea"/>
                        <a:cs typeface="Times New Roman" panose="02020603050405020304" pitchFamily="18" charset="0"/>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lnSpc>
                          <a:spcPct val="107000"/>
                        </a:lnSpc>
                        <a:spcAft>
                          <a:spcPts val="800"/>
                        </a:spcAft>
                      </a:pPr>
                      <a:r>
                        <a:rPr lang="en-US" sz="2000" kern="0" dirty="0">
                          <a:effectLst/>
                          <a:latin typeface="+mn-ea"/>
                          <a:ea typeface="+mn-ea"/>
                        </a:rPr>
                        <a:t>22.95%</a:t>
                      </a:r>
                      <a:endParaRPr lang="ja-JP" sz="2000" kern="100" dirty="0">
                        <a:effectLst/>
                        <a:latin typeface="+mn-ea"/>
                        <a:ea typeface="+mn-ea"/>
                        <a:cs typeface="Times New Roman" panose="02020603050405020304" pitchFamily="18" charset="0"/>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lnSpc>
                          <a:spcPct val="107000"/>
                        </a:lnSpc>
                        <a:spcAft>
                          <a:spcPts val="800"/>
                        </a:spcAft>
                      </a:pPr>
                      <a:r>
                        <a:rPr lang="en-US" sz="2000" kern="0" dirty="0">
                          <a:effectLst/>
                          <a:latin typeface="+mn-ea"/>
                          <a:ea typeface="+mn-ea"/>
                        </a:rPr>
                        <a:t>0.45%</a:t>
                      </a:r>
                      <a:endParaRPr lang="ja-JP" sz="2000" kern="100" dirty="0">
                        <a:effectLst/>
                        <a:latin typeface="+mn-ea"/>
                        <a:ea typeface="+mn-ea"/>
                        <a:cs typeface="Times New Roman" panose="02020603050405020304" pitchFamily="18" charset="0"/>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lnSpc>
                          <a:spcPct val="107000"/>
                        </a:lnSpc>
                        <a:spcAft>
                          <a:spcPts val="800"/>
                        </a:spcAft>
                      </a:pPr>
                      <a:r>
                        <a:rPr lang="en-US" sz="2000" kern="0" dirty="0">
                          <a:effectLst/>
                          <a:latin typeface="+mn-ea"/>
                          <a:ea typeface="+mn-ea"/>
                        </a:rPr>
                        <a:t>100%</a:t>
                      </a:r>
                      <a:endParaRPr lang="ja-JP" sz="2000" kern="100" dirty="0">
                        <a:effectLst/>
                        <a:latin typeface="+mn-ea"/>
                        <a:ea typeface="+mn-ea"/>
                        <a:cs typeface="Times New Roman" panose="02020603050405020304" pitchFamily="18" charset="0"/>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55178988"/>
                  </a:ext>
                </a:extLst>
              </a:tr>
              <a:tr h="684000">
                <a:tc>
                  <a:txBody>
                    <a:bodyPr/>
                    <a:lstStyle/>
                    <a:p>
                      <a:pPr>
                        <a:lnSpc>
                          <a:spcPct val="107000"/>
                        </a:lnSpc>
                        <a:spcAft>
                          <a:spcPts val="800"/>
                        </a:spcAft>
                      </a:pPr>
                      <a:r>
                        <a:rPr lang="ja-JP" altLang="en-US" sz="2000" b="0" i="0" kern="1200" dirty="0">
                          <a:solidFill>
                            <a:schemeClr val="tx1"/>
                          </a:solidFill>
                          <a:effectLst/>
                          <a:latin typeface="+mn-ea"/>
                          <a:ea typeface="+mn-ea"/>
                          <a:cs typeface="+mn-cs"/>
                        </a:rPr>
                        <a:t>ガンジャル・</a:t>
                      </a:r>
                      <a:br>
                        <a:rPr lang="en-US" altLang="ja-JP" sz="2000" b="0" i="0" kern="1200" dirty="0">
                          <a:solidFill>
                            <a:schemeClr val="tx1"/>
                          </a:solidFill>
                          <a:effectLst/>
                          <a:latin typeface="+mn-ea"/>
                          <a:ea typeface="+mn-ea"/>
                          <a:cs typeface="+mn-cs"/>
                        </a:rPr>
                      </a:br>
                      <a:r>
                        <a:rPr lang="ja-JP" altLang="en-US" sz="2000" b="0" i="0" kern="1200" dirty="0">
                          <a:solidFill>
                            <a:schemeClr val="tx1"/>
                          </a:solidFill>
                          <a:effectLst/>
                          <a:latin typeface="+mn-ea"/>
                          <a:ea typeface="+mn-ea"/>
                          <a:cs typeface="+mn-cs"/>
                        </a:rPr>
                        <a:t>プラノウオ</a:t>
                      </a:r>
                      <a:endParaRPr lang="ja-JP" sz="2000" kern="100" dirty="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lnSpc>
                          <a:spcPct val="107000"/>
                        </a:lnSpc>
                        <a:spcAft>
                          <a:spcPts val="800"/>
                        </a:spcAft>
                      </a:pPr>
                      <a:r>
                        <a:rPr lang="en-US" sz="2000" kern="0">
                          <a:effectLst/>
                          <a:latin typeface="+mn-ea"/>
                          <a:ea typeface="+mn-ea"/>
                        </a:rPr>
                        <a:t>3,337</a:t>
                      </a:r>
                      <a:endParaRPr lang="ja-JP" sz="2000" kern="10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lnSpc>
                          <a:spcPct val="107000"/>
                        </a:lnSpc>
                        <a:spcAft>
                          <a:spcPts val="800"/>
                        </a:spcAft>
                      </a:pPr>
                      <a:r>
                        <a:rPr lang="en-US" sz="2000" b="1" kern="0" dirty="0">
                          <a:effectLst/>
                          <a:latin typeface="+mn-ea"/>
                          <a:ea typeface="+mn-ea"/>
                        </a:rPr>
                        <a:t>4,285</a:t>
                      </a:r>
                      <a:endParaRPr lang="ja-JP" sz="2000" b="1" kern="100" dirty="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lnSpc>
                          <a:spcPct val="107000"/>
                        </a:lnSpc>
                        <a:spcAft>
                          <a:spcPts val="800"/>
                        </a:spcAft>
                      </a:pPr>
                      <a:r>
                        <a:rPr lang="en-US" sz="2000" kern="0">
                          <a:effectLst/>
                          <a:latin typeface="+mn-ea"/>
                          <a:ea typeface="+mn-ea"/>
                        </a:rPr>
                        <a:t>2,080</a:t>
                      </a:r>
                      <a:endParaRPr lang="ja-JP" sz="2000" kern="10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lnSpc>
                          <a:spcPct val="107000"/>
                        </a:lnSpc>
                        <a:spcAft>
                          <a:spcPts val="800"/>
                        </a:spcAft>
                      </a:pPr>
                      <a:r>
                        <a:rPr lang="en-US" sz="2000" kern="0">
                          <a:effectLst/>
                          <a:latin typeface="+mn-ea"/>
                          <a:ea typeface="+mn-ea"/>
                        </a:rPr>
                        <a:t>574</a:t>
                      </a:r>
                      <a:endParaRPr lang="ja-JP" sz="2000" kern="10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lnSpc>
                          <a:spcPct val="107000"/>
                        </a:lnSpc>
                        <a:spcAft>
                          <a:spcPts val="800"/>
                        </a:spcAft>
                      </a:pPr>
                      <a:r>
                        <a:rPr lang="en-US" sz="2000" kern="0" dirty="0">
                          <a:effectLst/>
                          <a:latin typeface="+mn-ea"/>
                          <a:ea typeface="+mn-ea"/>
                        </a:rPr>
                        <a:t>9,729</a:t>
                      </a:r>
                      <a:endParaRPr lang="ja-JP" sz="2000" kern="100" dirty="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3254193529"/>
                  </a:ext>
                </a:extLst>
              </a:tr>
              <a:tr h="396000">
                <a:tc>
                  <a:txBody>
                    <a:bodyPr/>
                    <a:lstStyle/>
                    <a:p>
                      <a:pPr>
                        <a:lnSpc>
                          <a:spcPct val="107000"/>
                        </a:lnSpc>
                      </a:pPr>
                      <a:endParaRPr lang="ja-JP" sz="2000" kern="100" dirty="0">
                        <a:effectLst/>
                        <a:latin typeface="+mn-ea"/>
                        <a:ea typeface="+mn-ea"/>
                      </a:endParaRPr>
                    </a:p>
                  </a:txBody>
                  <a:tcPr marL="62865" marR="62865" marT="0" marB="0" anchor="ctr">
                    <a:solidFill>
                      <a:schemeClr val="bg1"/>
                    </a:solidFill>
                  </a:tcPr>
                </a:tc>
                <a:tc>
                  <a:txBody>
                    <a:bodyPr/>
                    <a:lstStyle/>
                    <a:p>
                      <a:pPr algn="r">
                        <a:lnSpc>
                          <a:spcPct val="107000"/>
                        </a:lnSpc>
                        <a:spcAft>
                          <a:spcPts val="800"/>
                        </a:spcAft>
                      </a:pPr>
                      <a:r>
                        <a:rPr lang="en-US" sz="2000" kern="0" dirty="0">
                          <a:effectLst/>
                          <a:latin typeface="+mn-ea"/>
                          <a:ea typeface="+mn-ea"/>
                        </a:rPr>
                        <a:t>34.30%</a:t>
                      </a:r>
                      <a:endParaRPr lang="ja-JP" sz="2000" kern="100" dirty="0">
                        <a:effectLst/>
                        <a:latin typeface="+mn-ea"/>
                        <a:ea typeface="+mn-ea"/>
                        <a:cs typeface="Times New Roman" panose="02020603050405020304" pitchFamily="18" charset="0"/>
                      </a:endParaRPr>
                    </a:p>
                  </a:txBody>
                  <a:tcPr marL="62865" marR="62865" marT="0" marB="0" anchor="ctr">
                    <a:solidFill>
                      <a:schemeClr val="bg1"/>
                    </a:solidFill>
                  </a:tcPr>
                </a:tc>
                <a:tc>
                  <a:txBody>
                    <a:bodyPr/>
                    <a:lstStyle/>
                    <a:p>
                      <a:pPr algn="r">
                        <a:lnSpc>
                          <a:spcPct val="107000"/>
                        </a:lnSpc>
                        <a:spcAft>
                          <a:spcPts val="800"/>
                        </a:spcAft>
                      </a:pPr>
                      <a:r>
                        <a:rPr lang="en-US" sz="2000" b="1" kern="0" dirty="0">
                          <a:effectLst/>
                          <a:latin typeface="+mn-ea"/>
                          <a:ea typeface="+mn-ea"/>
                        </a:rPr>
                        <a:t>44.04%</a:t>
                      </a:r>
                      <a:endParaRPr lang="ja-JP" sz="2000" b="1" kern="100" dirty="0">
                        <a:effectLst/>
                        <a:latin typeface="+mn-ea"/>
                        <a:ea typeface="+mn-ea"/>
                        <a:cs typeface="Times New Roman" panose="02020603050405020304" pitchFamily="18" charset="0"/>
                      </a:endParaRPr>
                    </a:p>
                  </a:txBody>
                  <a:tcPr marL="62865" marR="62865" marT="0" marB="0" anchor="ctr">
                    <a:solidFill>
                      <a:schemeClr val="bg1"/>
                    </a:solidFill>
                  </a:tcPr>
                </a:tc>
                <a:tc>
                  <a:txBody>
                    <a:bodyPr/>
                    <a:lstStyle/>
                    <a:p>
                      <a:pPr algn="r">
                        <a:lnSpc>
                          <a:spcPct val="107000"/>
                        </a:lnSpc>
                        <a:spcAft>
                          <a:spcPts val="800"/>
                        </a:spcAft>
                      </a:pPr>
                      <a:r>
                        <a:rPr lang="en-US" sz="2000" kern="0" dirty="0">
                          <a:effectLst/>
                          <a:latin typeface="+mn-ea"/>
                          <a:ea typeface="+mn-ea"/>
                        </a:rPr>
                        <a:t>21.38%</a:t>
                      </a:r>
                      <a:endParaRPr lang="ja-JP" sz="2000" kern="100" dirty="0">
                        <a:effectLst/>
                        <a:latin typeface="+mn-ea"/>
                        <a:ea typeface="+mn-ea"/>
                        <a:cs typeface="Times New Roman" panose="02020603050405020304" pitchFamily="18" charset="0"/>
                      </a:endParaRPr>
                    </a:p>
                  </a:txBody>
                  <a:tcPr marL="62865" marR="62865" marT="0" marB="0" anchor="ctr">
                    <a:solidFill>
                      <a:schemeClr val="bg1"/>
                    </a:solidFill>
                  </a:tcPr>
                </a:tc>
                <a:tc>
                  <a:txBody>
                    <a:bodyPr/>
                    <a:lstStyle/>
                    <a:p>
                      <a:pPr algn="r">
                        <a:lnSpc>
                          <a:spcPct val="107000"/>
                        </a:lnSpc>
                        <a:spcAft>
                          <a:spcPts val="800"/>
                        </a:spcAft>
                      </a:pPr>
                      <a:r>
                        <a:rPr lang="en-US" sz="2000" kern="0" dirty="0">
                          <a:effectLst/>
                          <a:latin typeface="+mn-ea"/>
                          <a:ea typeface="+mn-ea"/>
                        </a:rPr>
                        <a:t>0.28%</a:t>
                      </a:r>
                      <a:endParaRPr lang="ja-JP" sz="2000" kern="100" dirty="0">
                        <a:effectLst/>
                        <a:latin typeface="+mn-ea"/>
                        <a:ea typeface="+mn-ea"/>
                        <a:cs typeface="Times New Roman" panose="02020603050405020304" pitchFamily="18" charset="0"/>
                      </a:endParaRPr>
                    </a:p>
                  </a:txBody>
                  <a:tcPr marL="62865" marR="62865" marT="0" marB="0" anchor="ctr">
                    <a:solidFill>
                      <a:schemeClr val="bg1"/>
                    </a:solidFill>
                  </a:tcPr>
                </a:tc>
                <a:tc>
                  <a:txBody>
                    <a:bodyPr/>
                    <a:lstStyle/>
                    <a:p>
                      <a:pPr algn="r">
                        <a:lnSpc>
                          <a:spcPct val="107000"/>
                        </a:lnSpc>
                        <a:spcAft>
                          <a:spcPts val="800"/>
                        </a:spcAft>
                      </a:pPr>
                      <a:r>
                        <a:rPr lang="en-US" sz="2000" kern="0" dirty="0">
                          <a:effectLst/>
                          <a:latin typeface="+mn-ea"/>
                          <a:ea typeface="+mn-ea"/>
                        </a:rPr>
                        <a:t>100%</a:t>
                      </a:r>
                      <a:endParaRPr lang="ja-JP" sz="2000" kern="100" dirty="0">
                        <a:effectLst/>
                        <a:latin typeface="+mn-ea"/>
                        <a:ea typeface="+mn-ea"/>
                        <a:cs typeface="Times New Roman" panose="02020603050405020304" pitchFamily="18" charset="0"/>
                      </a:endParaRPr>
                    </a:p>
                  </a:txBody>
                  <a:tcPr marL="62865" marR="62865" marT="0" marB="0" anchor="ctr">
                    <a:solidFill>
                      <a:schemeClr val="bg1"/>
                    </a:solidFill>
                  </a:tcPr>
                </a:tc>
                <a:extLst>
                  <a:ext uri="{0D108BD9-81ED-4DB2-BD59-A6C34878D82A}">
                    <a16:rowId xmlns:a16="http://schemas.microsoft.com/office/drawing/2014/main" val="3182710545"/>
                  </a:ext>
                </a:extLst>
              </a:tr>
            </a:tbl>
          </a:graphicData>
        </a:graphic>
      </p:graphicFrame>
    </p:spTree>
    <p:extLst>
      <p:ext uri="{BB962C8B-B14F-4D97-AF65-F5344CB8AC3E}">
        <p14:creationId xmlns:p14="http://schemas.microsoft.com/office/powerpoint/2010/main" val="13091721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78302B-5623-82C5-570C-8CDE088B02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13D903-6EB0-7D49-E6F4-9D529608B620}"/>
              </a:ext>
            </a:extLst>
          </p:cNvPr>
          <p:cNvSpPr>
            <a:spLocks noGrp="1"/>
          </p:cNvSpPr>
          <p:nvPr>
            <p:ph type="title"/>
          </p:nvPr>
        </p:nvSpPr>
        <p:spPr/>
        <p:txBody>
          <a:bodyPr/>
          <a:lstStyle/>
          <a:p>
            <a:r>
              <a:rPr kumimoji="1" lang="ja-JP" altLang="en-US" dirty="0"/>
              <a:t>大統領候補者ごとのセンチメント分析結果</a:t>
            </a:r>
            <a:endParaRPr kumimoji="1" lang="ja-JP" altLang="en-US" b="1" dirty="0"/>
          </a:p>
        </p:txBody>
      </p:sp>
      <p:sp>
        <p:nvSpPr>
          <p:cNvPr id="4" name="Date Placeholder 3">
            <a:extLst>
              <a:ext uri="{FF2B5EF4-FFF2-40B4-BE49-F238E27FC236}">
                <a16:creationId xmlns:a16="http://schemas.microsoft.com/office/drawing/2014/main" id="{C0044BAA-FAF2-18AF-CC22-F3ECC3407E27}"/>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9ED4A060-D990-E5CE-06E8-E2BBFC956167}"/>
              </a:ext>
            </a:extLst>
          </p:cNvPr>
          <p:cNvSpPr>
            <a:spLocks noGrp="1"/>
          </p:cNvSpPr>
          <p:nvPr>
            <p:ph type="sldNum" sz="quarter" idx="12"/>
          </p:nvPr>
        </p:nvSpPr>
        <p:spPr/>
        <p:txBody>
          <a:bodyPr/>
          <a:lstStyle/>
          <a:p>
            <a:fld id="{6E796B70-2EF1-4991-9022-6C7BE8324475}" type="slidenum">
              <a:rPr lang="en-US" smtClean="0"/>
              <a:t>23</a:t>
            </a:fld>
            <a:endParaRPr lang="en-US"/>
          </a:p>
        </p:txBody>
      </p:sp>
      <p:sp>
        <p:nvSpPr>
          <p:cNvPr id="6" name="Rectangle: Rounded Corners 5">
            <a:extLst>
              <a:ext uri="{FF2B5EF4-FFF2-40B4-BE49-F238E27FC236}">
                <a16:creationId xmlns:a16="http://schemas.microsoft.com/office/drawing/2014/main" id="{43BE932A-2BDC-A2B7-C7C0-936F850EDA2D}"/>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8" name="Table 7">
            <a:extLst>
              <a:ext uri="{FF2B5EF4-FFF2-40B4-BE49-F238E27FC236}">
                <a16:creationId xmlns:a16="http://schemas.microsoft.com/office/drawing/2014/main" id="{752C2A93-1C0E-6857-B297-318B4FFE4AAE}"/>
              </a:ext>
            </a:extLst>
          </p:cNvPr>
          <p:cNvGraphicFramePr>
            <a:graphicFrameLocks noGrp="1"/>
          </p:cNvGraphicFramePr>
          <p:nvPr>
            <p:extLst>
              <p:ext uri="{D42A27DB-BD31-4B8C-83A1-F6EECF244321}">
                <p14:modId xmlns:p14="http://schemas.microsoft.com/office/powerpoint/2010/main" val="559053246"/>
              </p:ext>
            </p:extLst>
          </p:nvPr>
        </p:nvGraphicFramePr>
        <p:xfrm>
          <a:off x="338136" y="1970388"/>
          <a:ext cx="11515726" cy="3924000"/>
        </p:xfrm>
        <a:graphic>
          <a:graphicData uri="http://schemas.openxmlformats.org/drawingml/2006/table">
            <a:tbl>
              <a:tblPr firstRow="1" firstCol="1" bandRow="1">
                <a:tableStyleId>{9D7B26C5-4107-4FEC-AEDC-1716B250A1EF}</a:tableStyleId>
              </a:tblPr>
              <a:tblGrid>
                <a:gridCol w="2293934">
                  <a:extLst>
                    <a:ext uri="{9D8B030D-6E8A-4147-A177-3AD203B41FA5}">
                      <a16:colId xmlns:a16="http://schemas.microsoft.com/office/drawing/2014/main" val="527857452"/>
                    </a:ext>
                  </a:extLst>
                </a:gridCol>
                <a:gridCol w="1856803">
                  <a:extLst>
                    <a:ext uri="{9D8B030D-6E8A-4147-A177-3AD203B41FA5}">
                      <a16:colId xmlns:a16="http://schemas.microsoft.com/office/drawing/2014/main" val="1420521419"/>
                    </a:ext>
                  </a:extLst>
                </a:gridCol>
                <a:gridCol w="1963882">
                  <a:extLst>
                    <a:ext uri="{9D8B030D-6E8A-4147-A177-3AD203B41FA5}">
                      <a16:colId xmlns:a16="http://schemas.microsoft.com/office/drawing/2014/main" val="3157386389"/>
                    </a:ext>
                  </a:extLst>
                </a:gridCol>
                <a:gridCol w="2140527">
                  <a:extLst>
                    <a:ext uri="{9D8B030D-6E8A-4147-A177-3AD203B41FA5}">
                      <a16:colId xmlns:a16="http://schemas.microsoft.com/office/drawing/2014/main" val="1138153220"/>
                    </a:ext>
                  </a:extLst>
                </a:gridCol>
                <a:gridCol w="2132619">
                  <a:extLst>
                    <a:ext uri="{9D8B030D-6E8A-4147-A177-3AD203B41FA5}">
                      <a16:colId xmlns:a16="http://schemas.microsoft.com/office/drawing/2014/main" val="4289799340"/>
                    </a:ext>
                  </a:extLst>
                </a:gridCol>
                <a:gridCol w="1127961">
                  <a:extLst>
                    <a:ext uri="{9D8B030D-6E8A-4147-A177-3AD203B41FA5}">
                      <a16:colId xmlns:a16="http://schemas.microsoft.com/office/drawing/2014/main" val="1762026178"/>
                    </a:ext>
                  </a:extLst>
                </a:gridCol>
              </a:tblGrid>
              <a:tr h="684000">
                <a:tc>
                  <a:txBody>
                    <a:bodyPr/>
                    <a:lstStyle/>
                    <a:p>
                      <a:pPr>
                        <a:lnSpc>
                          <a:spcPct val="107000"/>
                        </a:lnSpc>
                        <a:spcAft>
                          <a:spcPts val="800"/>
                        </a:spcAft>
                      </a:pPr>
                      <a:r>
                        <a:rPr lang="ja-JP" altLang="en-US" sz="2000" kern="0" dirty="0">
                          <a:effectLst/>
                          <a:latin typeface="+mn-ea"/>
                          <a:ea typeface="+mn-ea"/>
                        </a:rPr>
                        <a:t>大統領</a:t>
                      </a:r>
                      <a:r>
                        <a:rPr lang="ja-JP" sz="2000" kern="0" dirty="0">
                          <a:effectLst/>
                          <a:latin typeface="+mn-ea"/>
                          <a:ea typeface="+mn-ea"/>
                        </a:rPr>
                        <a:t>候補者</a:t>
                      </a:r>
                      <a:r>
                        <a:rPr lang="ja-JP" altLang="en-US" sz="2000" kern="0" dirty="0">
                          <a:effectLst/>
                          <a:latin typeface="+mn-ea"/>
                          <a:ea typeface="+mn-ea"/>
                        </a:rPr>
                        <a:t>名</a:t>
                      </a:r>
                      <a:endParaRPr lang="ja-JP" sz="2000" kern="100" dirty="0">
                        <a:effectLst/>
                        <a:latin typeface="+mn-ea"/>
                        <a:ea typeface="+mn-ea"/>
                        <a:cs typeface="Times New Roman" panose="02020603050405020304" pitchFamily="18" charset="0"/>
                      </a:endParaRPr>
                    </a:p>
                  </a:txBody>
                  <a:tcPr marL="62865" marR="62865" marT="0" marB="0" anchor="ctr"/>
                </a:tc>
                <a:tc>
                  <a:txBody>
                    <a:bodyPr/>
                    <a:lstStyle/>
                    <a:p>
                      <a:pPr algn="r">
                        <a:lnSpc>
                          <a:spcPct val="107000"/>
                        </a:lnSpc>
                        <a:spcAft>
                          <a:spcPts val="800"/>
                        </a:spcAft>
                      </a:pPr>
                      <a:r>
                        <a:rPr lang="ja-JP" sz="2000" kern="100" dirty="0">
                          <a:effectLst/>
                          <a:latin typeface="+mn-ea"/>
                          <a:ea typeface="+mn-ea"/>
                        </a:rPr>
                        <a:t>ポジティブ件数</a:t>
                      </a:r>
                      <a:endParaRPr lang="ja-JP" sz="2000" kern="100" dirty="0">
                        <a:effectLst/>
                        <a:latin typeface="+mn-ea"/>
                        <a:ea typeface="+mn-ea"/>
                        <a:cs typeface="Times New Roman" panose="02020603050405020304" pitchFamily="18" charset="0"/>
                      </a:endParaRPr>
                    </a:p>
                  </a:txBody>
                  <a:tcPr marL="62865" marR="62865" marT="0" marB="0" anchor="ctr"/>
                </a:tc>
                <a:tc>
                  <a:txBody>
                    <a:bodyPr/>
                    <a:lstStyle/>
                    <a:p>
                      <a:pPr algn="r">
                        <a:lnSpc>
                          <a:spcPct val="107000"/>
                        </a:lnSpc>
                        <a:spcAft>
                          <a:spcPts val="800"/>
                        </a:spcAft>
                      </a:pPr>
                      <a:r>
                        <a:rPr lang="ja-JP" sz="2000" kern="100" dirty="0">
                          <a:effectLst/>
                          <a:latin typeface="+mn-ea"/>
                          <a:ea typeface="+mn-ea"/>
                        </a:rPr>
                        <a:t>ネガティブ件数</a:t>
                      </a:r>
                      <a:endParaRPr lang="ja-JP" sz="2000" kern="100" dirty="0">
                        <a:effectLst/>
                        <a:latin typeface="+mn-ea"/>
                        <a:ea typeface="+mn-ea"/>
                        <a:cs typeface="Times New Roman" panose="02020603050405020304" pitchFamily="18" charset="0"/>
                      </a:endParaRPr>
                    </a:p>
                  </a:txBody>
                  <a:tcPr marL="62865" marR="62865" marT="0" marB="0" anchor="ctr"/>
                </a:tc>
                <a:tc>
                  <a:txBody>
                    <a:bodyPr/>
                    <a:lstStyle/>
                    <a:p>
                      <a:pPr algn="r">
                        <a:lnSpc>
                          <a:spcPct val="107000"/>
                        </a:lnSpc>
                        <a:spcAft>
                          <a:spcPts val="800"/>
                        </a:spcAft>
                      </a:pPr>
                      <a:r>
                        <a:rPr lang="ja-JP" sz="2000" kern="100" dirty="0">
                          <a:effectLst/>
                          <a:latin typeface="+mn-ea"/>
                          <a:ea typeface="+mn-ea"/>
                        </a:rPr>
                        <a:t>ニュートラル件数</a:t>
                      </a:r>
                      <a:endParaRPr lang="ja-JP" sz="2000" kern="100" dirty="0">
                        <a:effectLst/>
                        <a:latin typeface="+mn-ea"/>
                        <a:ea typeface="+mn-ea"/>
                        <a:cs typeface="Times New Roman" panose="02020603050405020304" pitchFamily="18" charset="0"/>
                      </a:endParaRPr>
                    </a:p>
                  </a:txBody>
                  <a:tcPr marL="62865" marR="62865" marT="0" marB="0" anchor="ctr"/>
                </a:tc>
                <a:tc>
                  <a:txBody>
                    <a:bodyPr/>
                    <a:lstStyle/>
                    <a:p>
                      <a:pPr algn="r">
                        <a:lnSpc>
                          <a:spcPct val="107000"/>
                        </a:lnSpc>
                        <a:spcAft>
                          <a:spcPts val="800"/>
                        </a:spcAft>
                      </a:pPr>
                      <a:r>
                        <a:rPr lang="ja-JP" altLang="en-US" sz="2000" kern="0" dirty="0">
                          <a:effectLst/>
                          <a:latin typeface="+mn-ea"/>
                          <a:ea typeface="+mn-ea"/>
                        </a:rPr>
                        <a:t>空白テキスト</a:t>
                      </a:r>
                      <a:r>
                        <a:rPr lang="ja-JP" sz="2000" kern="100" dirty="0">
                          <a:effectLst/>
                          <a:latin typeface="+mn-ea"/>
                          <a:ea typeface="+mn-ea"/>
                        </a:rPr>
                        <a:t>件数</a:t>
                      </a:r>
                      <a:endParaRPr lang="ja-JP" sz="2000" kern="100" dirty="0">
                        <a:effectLst/>
                        <a:latin typeface="+mn-ea"/>
                        <a:ea typeface="+mn-ea"/>
                        <a:cs typeface="Times New Roman" panose="02020603050405020304" pitchFamily="18" charset="0"/>
                      </a:endParaRPr>
                    </a:p>
                  </a:txBody>
                  <a:tcPr marL="62865" marR="62865" marT="0" marB="0" anchor="ctr"/>
                </a:tc>
                <a:tc>
                  <a:txBody>
                    <a:bodyPr/>
                    <a:lstStyle/>
                    <a:p>
                      <a:pPr algn="r">
                        <a:lnSpc>
                          <a:spcPct val="107000"/>
                        </a:lnSpc>
                        <a:spcAft>
                          <a:spcPts val="800"/>
                        </a:spcAft>
                      </a:pPr>
                      <a:r>
                        <a:rPr lang="ja-JP" sz="2000" kern="0" dirty="0">
                          <a:effectLst/>
                          <a:latin typeface="+mn-ea"/>
                          <a:ea typeface="+mn-ea"/>
                        </a:rPr>
                        <a:t>合計</a:t>
                      </a:r>
                      <a:endParaRPr lang="ja-JP" sz="2000" kern="100" dirty="0">
                        <a:effectLst/>
                        <a:latin typeface="+mn-ea"/>
                        <a:ea typeface="+mn-ea"/>
                        <a:cs typeface="Times New Roman" panose="02020603050405020304" pitchFamily="18" charset="0"/>
                      </a:endParaRPr>
                    </a:p>
                  </a:txBody>
                  <a:tcPr marL="62865" marR="62865" marT="0" marB="0" anchor="ctr"/>
                </a:tc>
                <a:extLst>
                  <a:ext uri="{0D108BD9-81ED-4DB2-BD59-A6C34878D82A}">
                    <a16:rowId xmlns:a16="http://schemas.microsoft.com/office/drawing/2014/main" val="1913577902"/>
                  </a:ext>
                </a:extLst>
              </a:tr>
              <a:tr h="684000">
                <a:tc>
                  <a:txBody>
                    <a:bodyPr/>
                    <a:lstStyle/>
                    <a:p>
                      <a:pPr>
                        <a:lnSpc>
                          <a:spcPct val="107000"/>
                        </a:lnSpc>
                        <a:spcAft>
                          <a:spcPts val="800"/>
                        </a:spcAft>
                      </a:pPr>
                      <a:r>
                        <a:rPr lang="ja-JP" altLang="en-US" sz="2000" b="0" kern="0" dirty="0">
                          <a:effectLst/>
                          <a:latin typeface="+mn-ea"/>
                          <a:ea typeface="+mn-ea"/>
                        </a:rPr>
                        <a:t>アニス・</a:t>
                      </a:r>
                      <a:br>
                        <a:rPr lang="en-US" altLang="ja-JP" sz="2000" b="0" kern="0" dirty="0">
                          <a:effectLst/>
                          <a:latin typeface="+mn-ea"/>
                          <a:ea typeface="+mn-ea"/>
                        </a:rPr>
                      </a:br>
                      <a:r>
                        <a:rPr lang="ja-JP" altLang="en-US" sz="2000" b="0" kern="0" dirty="0">
                          <a:effectLst/>
                          <a:latin typeface="+mn-ea"/>
                          <a:ea typeface="+mn-ea"/>
                        </a:rPr>
                        <a:t>バスウェダン</a:t>
                      </a:r>
                      <a:endParaRPr lang="ja-JP" sz="2000" b="0" kern="100" dirty="0">
                        <a:effectLst/>
                        <a:latin typeface="+mn-ea"/>
                        <a:ea typeface="+mn-ea"/>
                        <a:cs typeface="Times New Roman" panose="02020603050405020304" pitchFamily="18" charset="0"/>
                      </a:endParaRPr>
                    </a:p>
                  </a:txBody>
                  <a:tcPr marL="62865" marR="62865" marT="0" marB="0" anchor="ctr">
                    <a:solidFill>
                      <a:schemeClr val="bg1"/>
                    </a:solidFill>
                  </a:tcPr>
                </a:tc>
                <a:tc>
                  <a:txBody>
                    <a:bodyPr/>
                    <a:lstStyle/>
                    <a:p>
                      <a:pPr algn="r">
                        <a:lnSpc>
                          <a:spcPct val="107000"/>
                        </a:lnSpc>
                        <a:spcAft>
                          <a:spcPts val="800"/>
                        </a:spcAft>
                      </a:pPr>
                      <a:r>
                        <a:rPr lang="en-US" sz="2000" kern="0" dirty="0">
                          <a:effectLst/>
                          <a:latin typeface="+mn-ea"/>
                          <a:ea typeface="+mn-ea"/>
                        </a:rPr>
                        <a:t>5,833</a:t>
                      </a:r>
                      <a:endParaRPr lang="ja-JP" sz="2000" kern="100" dirty="0">
                        <a:effectLst/>
                        <a:latin typeface="+mn-ea"/>
                        <a:ea typeface="+mn-ea"/>
                        <a:cs typeface="Times New Roman" panose="02020603050405020304" pitchFamily="18" charset="0"/>
                      </a:endParaRPr>
                    </a:p>
                  </a:txBody>
                  <a:tcPr marL="62865" marR="62865" marT="0" marB="0" anchor="ctr">
                    <a:solidFill>
                      <a:schemeClr val="bg1"/>
                    </a:solidFill>
                  </a:tcPr>
                </a:tc>
                <a:tc>
                  <a:txBody>
                    <a:bodyPr/>
                    <a:lstStyle/>
                    <a:p>
                      <a:pPr algn="r">
                        <a:lnSpc>
                          <a:spcPct val="107000"/>
                        </a:lnSpc>
                        <a:spcAft>
                          <a:spcPts val="800"/>
                        </a:spcAft>
                      </a:pPr>
                      <a:r>
                        <a:rPr lang="en-US" sz="2000" b="1" kern="0" dirty="0">
                          <a:effectLst/>
                          <a:latin typeface="+mn-ea"/>
                          <a:ea typeface="+mn-ea"/>
                        </a:rPr>
                        <a:t>7,505</a:t>
                      </a:r>
                      <a:endParaRPr lang="ja-JP" sz="2000" b="1" kern="100" dirty="0">
                        <a:effectLst/>
                        <a:latin typeface="+mn-ea"/>
                        <a:ea typeface="+mn-ea"/>
                        <a:cs typeface="Times New Roman" panose="02020603050405020304" pitchFamily="18" charset="0"/>
                      </a:endParaRPr>
                    </a:p>
                  </a:txBody>
                  <a:tcPr marL="62865" marR="62865" marT="0" marB="0" anchor="ctr">
                    <a:solidFill>
                      <a:schemeClr val="bg1"/>
                    </a:solidFill>
                  </a:tcPr>
                </a:tc>
                <a:tc>
                  <a:txBody>
                    <a:bodyPr/>
                    <a:lstStyle/>
                    <a:p>
                      <a:pPr algn="r">
                        <a:lnSpc>
                          <a:spcPct val="107000"/>
                        </a:lnSpc>
                        <a:spcAft>
                          <a:spcPts val="800"/>
                        </a:spcAft>
                      </a:pPr>
                      <a:r>
                        <a:rPr lang="en-US" sz="2000" kern="0" dirty="0">
                          <a:effectLst/>
                          <a:latin typeface="+mn-ea"/>
                          <a:ea typeface="+mn-ea"/>
                        </a:rPr>
                        <a:t>2,275</a:t>
                      </a:r>
                      <a:endParaRPr lang="ja-JP" sz="2000" kern="100" dirty="0">
                        <a:effectLst/>
                        <a:latin typeface="+mn-ea"/>
                        <a:ea typeface="+mn-ea"/>
                        <a:cs typeface="Times New Roman" panose="02020603050405020304" pitchFamily="18" charset="0"/>
                      </a:endParaRPr>
                    </a:p>
                  </a:txBody>
                  <a:tcPr marL="62865" marR="62865" marT="0" marB="0" anchor="ctr">
                    <a:solidFill>
                      <a:schemeClr val="bg1"/>
                    </a:solidFill>
                  </a:tcPr>
                </a:tc>
                <a:tc>
                  <a:txBody>
                    <a:bodyPr/>
                    <a:lstStyle/>
                    <a:p>
                      <a:pPr algn="r">
                        <a:lnSpc>
                          <a:spcPct val="107000"/>
                        </a:lnSpc>
                        <a:spcAft>
                          <a:spcPts val="800"/>
                        </a:spcAft>
                      </a:pPr>
                      <a:r>
                        <a:rPr lang="en-US" sz="2000" kern="0" dirty="0">
                          <a:effectLst/>
                          <a:latin typeface="+mn-ea"/>
                          <a:ea typeface="+mn-ea"/>
                        </a:rPr>
                        <a:t>28</a:t>
                      </a:r>
                      <a:endParaRPr lang="ja-JP" sz="2000" kern="100" dirty="0">
                        <a:effectLst/>
                        <a:latin typeface="+mn-ea"/>
                        <a:ea typeface="+mn-ea"/>
                        <a:cs typeface="Times New Roman" panose="02020603050405020304" pitchFamily="18" charset="0"/>
                      </a:endParaRPr>
                    </a:p>
                  </a:txBody>
                  <a:tcPr marL="62865" marR="62865" marT="0" marB="0" anchor="ctr">
                    <a:solidFill>
                      <a:schemeClr val="bg1"/>
                    </a:solidFill>
                  </a:tcPr>
                </a:tc>
                <a:tc>
                  <a:txBody>
                    <a:bodyPr/>
                    <a:lstStyle/>
                    <a:p>
                      <a:pPr algn="r">
                        <a:lnSpc>
                          <a:spcPct val="107000"/>
                        </a:lnSpc>
                        <a:spcAft>
                          <a:spcPts val="800"/>
                        </a:spcAft>
                      </a:pPr>
                      <a:r>
                        <a:rPr lang="en-US" sz="2000" kern="0">
                          <a:effectLst/>
                          <a:latin typeface="+mn-ea"/>
                          <a:ea typeface="+mn-ea"/>
                        </a:rPr>
                        <a:t>15,641</a:t>
                      </a:r>
                      <a:endParaRPr lang="ja-JP" sz="2000" kern="100">
                        <a:effectLst/>
                        <a:latin typeface="+mn-ea"/>
                        <a:ea typeface="+mn-ea"/>
                        <a:cs typeface="Times New Roman" panose="02020603050405020304" pitchFamily="18" charset="0"/>
                      </a:endParaRPr>
                    </a:p>
                  </a:txBody>
                  <a:tcPr marL="62865" marR="62865" marT="0" marB="0" anchor="ctr">
                    <a:solidFill>
                      <a:schemeClr val="bg1"/>
                    </a:solidFill>
                  </a:tcPr>
                </a:tc>
                <a:extLst>
                  <a:ext uri="{0D108BD9-81ED-4DB2-BD59-A6C34878D82A}">
                    <a16:rowId xmlns:a16="http://schemas.microsoft.com/office/drawing/2014/main" val="1757509813"/>
                  </a:ext>
                </a:extLst>
              </a:tr>
              <a:tr h="396000">
                <a:tc>
                  <a:txBody>
                    <a:bodyPr/>
                    <a:lstStyle/>
                    <a:p>
                      <a:pPr>
                        <a:lnSpc>
                          <a:spcPct val="107000"/>
                        </a:lnSpc>
                      </a:pPr>
                      <a:endParaRPr lang="ja-JP" sz="2000" kern="100" dirty="0">
                        <a:effectLst/>
                        <a:latin typeface="+mn-ea"/>
                        <a:ea typeface="+mn-ea"/>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lnSpc>
                          <a:spcPct val="107000"/>
                        </a:lnSpc>
                        <a:spcAft>
                          <a:spcPts val="800"/>
                        </a:spcAft>
                      </a:pPr>
                      <a:r>
                        <a:rPr lang="en-US" sz="2000" kern="0" dirty="0">
                          <a:effectLst/>
                          <a:latin typeface="+mn-ea"/>
                          <a:ea typeface="+mn-ea"/>
                        </a:rPr>
                        <a:t>37.29%</a:t>
                      </a:r>
                      <a:endParaRPr lang="ja-JP" sz="2000" kern="100" dirty="0">
                        <a:effectLst/>
                        <a:latin typeface="+mn-ea"/>
                        <a:ea typeface="+mn-ea"/>
                        <a:cs typeface="Times New Roman" panose="02020603050405020304" pitchFamily="18" charset="0"/>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lnSpc>
                          <a:spcPct val="107000"/>
                        </a:lnSpc>
                        <a:spcAft>
                          <a:spcPts val="800"/>
                        </a:spcAft>
                      </a:pPr>
                      <a:r>
                        <a:rPr lang="en-US" sz="2000" b="1" kern="0" dirty="0">
                          <a:effectLst/>
                          <a:latin typeface="+mn-ea"/>
                          <a:ea typeface="+mn-ea"/>
                        </a:rPr>
                        <a:t>47.98%</a:t>
                      </a:r>
                      <a:endParaRPr lang="ja-JP" sz="2000" b="1" kern="100" dirty="0">
                        <a:effectLst/>
                        <a:latin typeface="+mn-ea"/>
                        <a:ea typeface="+mn-ea"/>
                        <a:cs typeface="Times New Roman" panose="02020603050405020304" pitchFamily="18" charset="0"/>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lnSpc>
                          <a:spcPct val="107000"/>
                        </a:lnSpc>
                        <a:spcAft>
                          <a:spcPts val="800"/>
                        </a:spcAft>
                      </a:pPr>
                      <a:r>
                        <a:rPr lang="en-US" sz="2000" kern="0" dirty="0">
                          <a:effectLst/>
                          <a:latin typeface="+mn-ea"/>
                          <a:ea typeface="+mn-ea"/>
                        </a:rPr>
                        <a:t>14.55%</a:t>
                      </a:r>
                      <a:endParaRPr lang="ja-JP" sz="2000" kern="100" dirty="0">
                        <a:effectLst/>
                        <a:latin typeface="+mn-ea"/>
                        <a:ea typeface="+mn-ea"/>
                        <a:cs typeface="Times New Roman" panose="02020603050405020304" pitchFamily="18" charset="0"/>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lnSpc>
                          <a:spcPct val="107000"/>
                        </a:lnSpc>
                        <a:spcAft>
                          <a:spcPts val="800"/>
                        </a:spcAft>
                      </a:pPr>
                      <a:r>
                        <a:rPr lang="en-US" sz="2000" kern="0" dirty="0">
                          <a:effectLst/>
                          <a:latin typeface="+mn-ea"/>
                          <a:ea typeface="+mn-ea"/>
                        </a:rPr>
                        <a:t>0.18%</a:t>
                      </a:r>
                      <a:endParaRPr lang="ja-JP" sz="2000" kern="100" dirty="0">
                        <a:effectLst/>
                        <a:latin typeface="+mn-ea"/>
                        <a:ea typeface="+mn-ea"/>
                        <a:cs typeface="Times New Roman" panose="02020603050405020304" pitchFamily="18" charset="0"/>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lnSpc>
                          <a:spcPct val="107000"/>
                        </a:lnSpc>
                        <a:spcAft>
                          <a:spcPts val="800"/>
                        </a:spcAft>
                      </a:pPr>
                      <a:r>
                        <a:rPr lang="en-US" sz="2000" kern="0" dirty="0">
                          <a:effectLst/>
                          <a:latin typeface="+mn-ea"/>
                          <a:ea typeface="+mn-ea"/>
                        </a:rPr>
                        <a:t>100%</a:t>
                      </a:r>
                      <a:endParaRPr lang="ja-JP" sz="2000" kern="100" dirty="0">
                        <a:effectLst/>
                        <a:latin typeface="+mn-ea"/>
                        <a:ea typeface="+mn-ea"/>
                        <a:cs typeface="Times New Roman" panose="02020603050405020304" pitchFamily="18" charset="0"/>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23242039"/>
                  </a:ext>
                </a:extLst>
              </a:tr>
              <a:tr h="684000">
                <a:tc>
                  <a:txBody>
                    <a:bodyPr/>
                    <a:lstStyle/>
                    <a:p>
                      <a:pPr>
                        <a:lnSpc>
                          <a:spcPct val="107000"/>
                        </a:lnSpc>
                        <a:spcAft>
                          <a:spcPts val="800"/>
                        </a:spcAft>
                      </a:pPr>
                      <a:r>
                        <a:rPr lang="ja-JP" altLang="en-US" sz="2000" b="0" i="0" kern="1200" dirty="0">
                          <a:solidFill>
                            <a:schemeClr val="tx1"/>
                          </a:solidFill>
                          <a:effectLst/>
                          <a:latin typeface="+mn-ea"/>
                          <a:ea typeface="+mn-ea"/>
                          <a:cs typeface="+mn-cs"/>
                        </a:rPr>
                        <a:t>プラボウォ・</a:t>
                      </a:r>
                      <a:br>
                        <a:rPr lang="en-US" altLang="ja-JP" sz="2000" b="0" i="0" kern="1200" dirty="0">
                          <a:solidFill>
                            <a:schemeClr val="tx1"/>
                          </a:solidFill>
                          <a:effectLst/>
                          <a:latin typeface="+mn-ea"/>
                          <a:ea typeface="+mn-ea"/>
                          <a:cs typeface="+mn-cs"/>
                        </a:rPr>
                      </a:br>
                      <a:r>
                        <a:rPr lang="ja-JP" altLang="en-US" sz="2000" b="0" i="0" kern="1200" dirty="0">
                          <a:solidFill>
                            <a:schemeClr val="tx1"/>
                          </a:solidFill>
                          <a:effectLst/>
                          <a:latin typeface="+mn-ea"/>
                          <a:ea typeface="+mn-ea"/>
                          <a:cs typeface="+mn-cs"/>
                        </a:rPr>
                        <a:t>スビアント</a:t>
                      </a:r>
                      <a:endParaRPr lang="ja-JP" sz="2000" kern="100" dirty="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lnSpc>
                          <a:spcPct val="107000"/>
                        </a:lnSpc>
                        <a:spcAft>
                          <a:spcPts val="800"/>
                        </a:spcAft>
                      </a:pPr>
                      <a:r>
                        <a:rPr lang="en-US" sz="2000" b="1" kern="0" dirty="0">
                          <a:effectLst/>
                          <a:latin typeface="+mn-ea"/>
                          <a:ea typeface="+mn-ea"/>
                        </a:rPr>
                        <a:t>4,706</a:t>
                      </a:r>
                      <a:endParaRPr lang="ja-JP" sz="2000" b="1" kern="100" dirty="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lnSpc>
                          <a:spcPct val="107000"/>
                        </a:lnSpc>
                        <a:spcAft>
                          <a:spcPts val="800"/>
                        </a:spcAft>
                      </a:pPr>
                      <a:r>
                        <a:rPr lang="en-US" sz="2000" kern="0" dirty="0">
                          <a:effectLst/>
                          <a:latin typeface="+mn-ea"/>
                          <a:ea typeface="+mn-ea"/>
                        </a:rPr>
                        <a:t>4,488</a:t>
                      </a:r>
                      <a:endParaRPr lang="ja-JP" sz="2000" kern="100" dirty="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lnSpc>
                          <a:spcPct val="107000"/>
                        </a:lnSpc>
                        <a:spcAft>
                          <a:spcPts val="800"/>
                        </a:spcAft>
                      </a:pPr>
                      <a:r>
                        <a:rPr lang="en-US" sz="2000" kern="0" dirty="0">
                          <a:effectLst/>
                          <a:latin typeface="+mn-ea"/>
                          <a:ea typeface="+mn-ea"/>
                        </a:rPr>
                        <a:t>2,754</a:t>
                      </a:r>
                      <a:endParaRPr lang="ja-JP" sz="2000" kern="100" dirty="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lnSpc>
                          <a:spcPct val="107000"/>
                        </a:lnSpc>
                        <a:spcAft>
                          <a:spcPts val="800"/>
                        </a:spcAft>
                      </a:pPr>
                      <a:r>
                        <a:rPr lang="en-US" sz="2000" kern="0" dirty="0">
                          <a:effectLst/>
                          <a:latin typeface="+mn-ea"/>
                          <a:ea typeface="+mn-ea"/>
                        </a:rPr>
                        <a:t>54</a:t>
                      </a:r>
                      <a:endParaRPr lang="ja-JP" sz="2000" kern="100" dirty="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lnSpc>
                          <a:spcPct val="107000"/>
                        </a:lnSpc>
                        <a:spcAft>
                          <a:spcPts val="800"/>
                        </a:spcAft>
                      </a:pPr>
                      <a:r>
                        <a:rPr lang="en-US" sz="2000" kern="0" dirty="0">
                          <a:effectLst/>
                          <a:latin typeface="+mn-ea"/>
                          <a:ea typeface="+mn-ea"/>
                        </a:rPr>
                        <a:t>12,002</a:t>
                      </a:r>
                      <a:endParaRPr lang="ja-JP" sz="2000" kern="100" dirty="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2323455898"/>
                  </a:ext>
                </a:extLst>
              </a:tr>
              <a:tr h="396000">
                <a:tc>
                  <a:txBody>
                    <a:bodyPr/>
                    <a:lstStyle/>
                    <a:p>
                      <a:pPr>
                        <a:lnSpc>
                          <a:spcPct val="107000"/>
                        </a:lnSpc>
                      </a:pPr>
                      <a:endParaRPr lang="ja-JP" sz="2000" kern="100" dirty="0">
                        <a:effectLst/>
                        <a:latin typeface="+mn-ea"/>
                        <a:ea typeface="+mn-ea"/>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lnSpc>
                          <a:spcPct val="107000"/>
                        </a:lnSpc>
                        <a:spcAft>
                          <a:spcPts val="800"/>
                        </a:spcAft>
                      </a:pPr>
                      <a:r>
                        <a:rPr lang="en-US" sz="2000" b="1" kern="0" dirty="0">
                          <a:effectLst/>
                          <a:latin typeface="+mn-ea"/>
                          <a:ea typeface="+mn-ea"/>
                        </a:rPr>
                        <a:t>39.21%</a:t>
                      </a:r>
                      <a:endParaRPr lang="ja-JP" sz="2000" b="1" kern="100" dirty="0">
                        <a:effectLst/>
                        <a:latin typeface="+mn-ea"/>
                        <a:ea typeface="+mn-ea"/>
                        <a:cs typeface="Times New Roman" panose="02020603050405020304" pitchFamily="18" charset="0"/>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lnSpc>
                          <a:spcPct val="107000"/>
                        </a:lnSpc>
                        <a:spcAft>
                          <a:spcPts val="800"/>
                        </a:spcAft>
                      </a:pPr>
                      <a:r>
                        <a:rPr lang="en-US" sz="2000" kern="0" dirty="0">
                          <a:effectLst/>
                          <a:latin typeface="+mn-ea"/>
                          <a:ea typeface="+mn-ea"/>
                        </a:rPr>
                        <a:t>37.39%</a:t>
                      </a:r>
                      <a:endParaRPr lang="ja-JP" sz="2000" kern="100" dirty="0">
                        <a:effectLst/>
                        <a:latin typeface="+mn-ea"/>
                        <a:ea typeface="+mn-ea"/>
                        <a:cs typeface="Times New Roman" panose="02020603050405020304" pitchFamily="18" charset="0"/>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lnSpc>
                          <a:spcPct val="107000"/>
                        </a:lnSpc>
                        <a:spcAft>
                          <a:spcPts val="800"/>
                        </a:spcAft>
                      </a:pPr>
                      <a:r>
                        <a:rPr lang="en-US" sz="2000" kern="0" dirty="0">
                          <a:effectLst/>
                          <a:latin typeface="+mn-ea"/>
                          <a:ea typeface="+mn-ea"/>
                        </a:rPr>
                        <a:t>22.95%</a:t>
                      </a:r>
                      <a:endParaRPr lang="ja-JP" sz="2000" kern="100" dirty="0">
                        <a:effectLst/>
                        <a:latin typeface="+mn-ea"/>
                        <a:ea typeface="+mn-ea"/>
                        <a:cs typeface="Times New Roman" panose="02020603050405020304" pitchFamily="18" charset="0"/>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lnSpc>
                          <a:spcPct val="107000"/>
                        </a:lnSpc>
                        <a:spcAft>
                          <a:spcPts val="800"/>
                        </a:spcAft>
                      </a:pPr>
                      <a:r>
                        <a:rPr lang="en-US" sz="2000" kern="0" dirty="0">
                          <a:effectLst/>
                          <a:latin typeface="+mn-ea"/>
                          <a:ea typeface="+mn-ea"/>
                        </a:rPr>
                        <a:t>0.45%</a:t>
                      </a:r>
                      <a:endParaRPr lang="ja-JP" sz="2000" kern="100" dirty="0">
                        <a:effectLst/>
                        <a:latin typeface="+mn-ea"/>
                        <a:ea typeface="+mn-ea"/>
                        <a:cs typeface="Times New Roman" panose="02020603050405020304" pitchFamily="18" charset="0"/>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lnSpc>
                          <a:spcPct val="107000"/>
                        </a:lnSpc>
                        <a:spcAft>
                          <a:spcPts val="800"/>
                        </a:spcAft>
                      </a:pPr>
                      <a:r>
                        <a:rPr lang="en-US" sz="2000" kern="0" dirty="0">
                          <a:effectLst/>
                          <a:latin typeface="+mn-ea"/>
                          <a:ea typeface="+mn-ea"/>
                        </a:rPr>
                        <a:t>100%</a:t>
                      </a:r>
                      <a:endParaRPr lang="ja-JP" sz="2000" kern="100" dirty="0">
                        <a:effectLst/>
                        <a:latin typeface="+mn-ea"/>
                        <a:ea typeface="+mn-ea"/>
                        <a:cs typeface="Times New Roman" panose="02020603050405020304" pitchFamily="18" charset="0"/>
                      </a:endParaRPr>
                    </a:p>
                  </a:txBody>
                  <a:tcPr marL="62865" marR="62865" marT="0" marB="0" anchor="ct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55178988"/>
                  </a:ext>
                </a:extLst>
              </a:tr>
              <a:tr h="684000">
                <a:tc>
                  <a:txBody>
                    <a:bodyPr/>
                    <a:lstStyle/>
                    <a:p>
                      <a:pPr>
                        <a:lnSpc>
                          <a:spcPct val="107000"/>
                        </a:lnSpc>
                        <a:spcAft>
                          <a:spcPts val="800"/>
                        </a:spcAft>
                      </a:pPr>
                      <a:r>
                        <a:rPr lang="ja-JP" altLang="en-US" sz="2000" b="0" i="0" kern="1200" dirty="0">
                          <a:solidFill>
                            <a:schemeClr val="tx1"/>
                          </a:solidFill>
                          <a:effectLst/>
                          <a:latin typeface="+mn-ea"/>
                          <a:ea typeface="+mn-ea"/>
                          <a:cs typeface="+mn-cs"/>
                        </a:rPr>
                        <a:t>ガンジャル・</a:t>
                      </a:r>
                      <a:br>
                        <a:rPr lang="en-US" altLang="ja-JP" sz="2000" b="0" i="0" kern="1200" dirty="0">
                          <a:solidFill>
                            <a:schemeClr val="tx1"/>
                          </a:solidFill>
                          <a:effectLst/>
                          <a:latin typeface="+mn-ea"/>
                          <a:ea typeface="+mn-ea"/>
                          <a:cs typeface="+mn-cs"/>
                        </a:rPr>
                      </a:br>
                      <a:r>
                        <a:rPr lang="ja-JP" altLang="en-US" sz="2000" b="0" i="0" kern="1200" dirty="0">
                          <a:solidFill>
                            <a:schemeClr val="tx1"/>
                          </a:solidFill>
                          <a:effectLst/>
                          <a:latin typeface="+mn-ea"/>
                          <a:ea typeface="+mn-ea"/>
                          <a:cs typeface="+mn-cs"/>
                        </a:rPr>
                        <a:t>プラノウオ</a:t>
                      </a:r>
                      <a:endParaRPr lang="ja-JP" sz="2000" kern="100" dirty="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lnSpc>
                          <a:spcPct val="107000"/>
                        </a:lnSpc>
                        <a:spcAft>
                          <a:spcPts val="800"/>
                        </a:spcAft>
                      </a:pPr>
                      <a:r>
                        <a:rPr lang="en-US" sz="2000" kern="0">
                          <a:effectLst/>
                          <a:latin typeface="+mn-ea"/>
                          <a:ea typeface="+mn-ea"/>
                        </a:rPr>
                        <a:t>3,337</a:t>
                      </a:r>
                      <a:endParaRPr lang="ja-JP" sz="2000" kern="10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lnSpc>
                          <a:spcPct val="107000"/>
                        </a:lnSpc>
                        <a:spcAft>
                          <a:spcPts val="800"/>
                        </a:spcAft>
                      </a:pPr>
                      <a:r>
                        <a:rPr lang="en-US" sz="2000" b="1" kern="0" dirty="0">
                          <a:effectLst/>
                          <a:latin typeface="+mn-ea"/>
                          <a:ea typeface="+mn-ea"/>
                        </a:rPr>
                        <a:t>4,285</a:t>
                      </a:r>
                      <a:endParaRPr lang="ja-JP" sz="2000" b="1" kern="100" dirty="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lnSpc>
                          <a:spcPct val="107000"/>
                        </a:lnSpc>
                        <a:spcAft>
                          <a:spcPts val="800"/>
                        </a:spcAft>
                      </a:pPr>
                      <a:r>
                        <a:rPr lang="en-US" sz="2000" kern="0">
                          <a:effectLst/>
                          <a:latin typeface="+mn-ea"/>
                          <a:ea typeface="+mn-ea"/>
                        </a:rPr>
                        <a:t>2,080</a:t>
                      </a:r>
                      <a:endParaRPr lang="ja-JP" sz="2000" kern="10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lnSpc>
                          <a:spcPct val="107000"/>
                        </a:lnSpc>
                        <a:spcAft>
                          <a:spcPts val="800"/>
                        </a:spcAft>
                      </a:pPr>
                      <a:r>
                        <a:rPr lang="en-US" sz="2000" kern="0" dirty="0">
                          <a:effectLst/>
                          <a:latin typeface="+mn-ea"/>
                          <a:ea typeface="+mn-ea"/>
                        </a:rPr>
                        <a:t>27</a:t>
                      </a:r>
                      <a:endParaRPr lang="ja-JP" sz="2000" kern="100" dirty="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lnSpc>
                          <a:spcPct val="107000"/>
                        </a:lnSpc>
                        <a:spcAft>
                          <a:spcPts val="800"/>
                        </a:spcAft>
                      </a:pPr>
                      <a:r>
                        <a:rPr lang="en-US" sz="2000" kern="0" dirty="0">
                          <a:effectLst/>
                          <a:latin typeface="+mn-ea"/>
                          <a:ea typeface="+mn-ea"/>
                        </a:rPr>
                        <a:t>9,729</a:t>
                      </a:r>
                      <a:endParaRPr lang="ja-JP" sz="2000" kern="100" dirty="0">
                        <a:effectLst/>
                        <a:latin typeface="+mn-ea"/>
                        <a:ea typeface="+mn-ea"/>
                        <a:cs typeface="Times New Roman" panose="02020603050405020304" pitchFamily="18" charset="0"/>
                      </a:endParaRPr>
                    </a:p>
                  </a:txBody>
                  <a:tcPr marL="62865" marR="62865" marT="0" marB="0" anchor="ct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3254193529"/>
                  </a:ext>
                </a:extLst>
              </a:tr>
              <a:tr h="396000">
                <a:tc>
                  <a:txBody>
                    <a:bodyPr/>
                    <a:lstStyle/>
                    <a:p>
                      <a:pPr>
                        <a:lnSpc>
                          <a:spcPct val="107000"/>
                        </a:lnSpc>
                      </a:pPr>
                      <a:endParaRPr lang="ja-JP" sz="2000" kern="100" dirty="0">
                        <a:effectLst/>
                        <a:latin typeface="+mn-ea"/>
                        <a:ea typeface="+mn-ea"/>
                      </a:endParaRPr>
                    </a:p>
                  </a:txBody>
                  <a:tcPr marL="62865" marR="62865" marT="0" marB="0" anchor="ctr">
                    <a:solidFill>
                      <a:schemeClr val="bg1"/>
                    </a:solidFill>
                  </a:tcPr>
                </a:tc>
                <a:tc>
                  <a:txBody>
                    <a:bodyPr/>
                    <a:lstStyle/>
                    <a:p>
                      <a:pPr algn="r">
                        <a:lnSpc>
                          <a:spcPct val="107000"/>
                        </a:lnSpc>
                        <a:spcAft>
                          <a:spcPts val="800"/>
                        </a:spcAft>
                      </a:pPr>
                      <a:r>
                        <a:rPr lang="en-US" sz="2000" kern="0" dirty="0">
                          <a:effectLst/>
                          <a:latin typeface="+mn-ea"/>
                          <a:ea typeface="+mn-ea"/>
                        </a:rPr>
                        <a:t>34.30%</a:t>
                      </a:r>
                      <a:endParaRPr lang="ja-JP" sz="2000" kern="100" dirty="0">
                        <a:effectLst/>
                        <a:latin typeface="+mn-ea"/>
                        <a:ea typeface="+mn-ea"/>
                        <a:cs typeface="Times New Roman" panose="02020603050405020304" pitchFamily="18" charset="0"/>
                      </a:endParaRPr>
                    </a:p>
                  </a:txBody>
                  <a:tcPr marL="62865" marR="62865" marT="0" marB="0" anchor="ctr">
                    <a:solidFill>
                      <a:schemeClr val="bg1"/>
                    </a:solidFill>
                  </a:tcPr>
                </a:tc>
                <a:tc>
                  <a:txBody>
                    <a:bodyPr/>
                    <a:lstStyle/>
                    <a:p>
                      <a:pPr algn="r">
                        <a:lnSpc>
                          <a:spcPct val="107000"/>
                        </a:lnSpc>
                        <a:spcAft>
                          <a:spcPts val="800"/>
                        </a:spcAft>
                      </a:pPr>
                      <a:r>
                        <a:rPr lang="en-US" sz="2000" b="1" kern="0" dirty="0">
                          <a:effectLst/>
                          <a:latin typeface="+mn-ea"/>
                          <a:ea typeface="+mn-ea"/>
                        </a:rPr>
                        <a:t>44.04%</a:t>
                      </a:r>
                      <a:endParaRPr lang="ja-JP" sz="2000" b="1" kern="100" dirty="0">
                        <a:effectLst/>
                        <a:latin typeface="+mn-ea"/>
                        <a:ea typeface="+mn-ea"/>
                        <a:cs typeface="Times New Roman" panose="02020603050405020304" pitchFamily="18" charset="0"/>
                      </a:endParaRPr>
                    </a:p>
                  </a:txBody>
                  <a:tcPr marL="62865" marR="62865" marT="0" marB="0" anchor="ctr">
                    <a:solidFill>
                      <a:schemeClr val="bg1"/>
                    </a:solidFill>
                  </a:tcPr>
                </a:tc>
                <a:tc>
                  <a:txBody>
                    <a:bodyPr/>
                    <a:lstStyle/>
                    <a:p>
                      <a:pPr algn="r">
                        <a:lnSpc>
                          <a:spcPct val="107000"/>
                        </a:lnSpc>
                        <a:spcAft>
                          <a:spcPts val="800"/>
                        </a:spcAft>
                      </a:pPr>
                      <a:r>
                        <a:rPr lang="en-US" sz="2000" kern="0" dirty="0">
                          <a:effectLst/>
                          <a:latin typeface="+mn-ea"/>
                          <a:ea typeface="+mn-ea"/>
                        </a:rPr>
                        <a:t>21.38%</a:t>
                      </a:r>
                      <a:endParaRPr lang="ja-JP" sz="2000" kern="100" dirty="0">
                        <a:effectLst/>
                        <a:latin typeface="+mn-ea"/>
                        <a:ea typeface="+mn-ea"/>
                        <a:cs typeface="Times New Roman" panose="02020603050405020304" pitchFamily="18" charset="0"/>
                      </a:endParaRPr>
                    </a:p>
                  </a:txBody>
                  <a:tcPr marL="62865" marR="62865" marT="0" marB="0" anchor="ctr">
                    <a:solidFill>
                      <a:schemeClr val="bg1"/>
                    </a:solidFill>
                  </a:tcPr>
                </a:tc>
                <a:tc>
                  <a:txBody>
                    <a:bodyPr/>
                    <a:lstStyle/>
                    <a:p>
                      <a:pPr algn="r">
                        <a:lnSpc>
                          <a:spcPct val="107000"/>
                        </a:lnSpc>
                        <a:spcAft>
                          <a:spcPts val="800"/>
                        </a:spcAft>
                      </a:pPr>
                      <a:r>
                        <a:rPr lang="en-US" sz="2000" kern="0" dirty="0">
                          <a:effectLst/>
                          <a:latin typeface="+mn-ea"/>
                          <a:ea typeface="+mn-ea"/>
                        </a:rPr>
                        <a:t>0.28%</a:t>
                      </a:r>
                      <a:endParaRPr lang="ja-JP" sz="2000" kern="100" dirty="0">
                        <a:effectLst/>
                        <a:latin typeface="+mn-ea"/>
                        <a:ea typeface="+mn-ea"/>
                        <a:cs typeface="Times New Roman" panose="02020603050405020304" pitchFamily="18" charset="0"/>
                      </a:endParaRPr>
                    </a:p>
                  </a:txBody>
                  <a:tcPr marL="62865" marR="62865" marT="0" marB="0" anchor="ctr">
                    <a:solidFill>
                      <a:schemeClr val="bg1"/>
                    </a:solidFill>
                  </a:tcPr>
                </a:tc>
                <a:tc>
                  <a:txBody>
                    <a:bodyPr/>
                    <a:lstStyle/>
                    <a:p>
                      <a:pPr algn="r">
                        <a:lnSpc>
                          <a:spcPct val="107000"/>
                        </a:lnSpc>
                        <a:spcAft>
                          <a:spcPts val="800"/>
                        </a:spcAft>
                      </a:pPr>
                      <a:r>
                        <a:rPr lang="en-US" sz="2000" kern="0" dirty="0">
                          <a:effectLst/>
                          <a:latin typeface="+mn-ea"/>
                          <a:ea typeface="+mn-ea"/>
                        </a:rPr>
                        <a:t>100%</a:t>
                      </a:r>
                      <a:endParaRPr lang="ja-JP" sz="2000" kern="100" dirty="0">
                        <a:effectLst/>
                        <a:latin typeface="+mn-ea"/>
                        <a:ea typeface="+mn-ea"/>
                        <a:cs typeface="Times New Roman" panose="02020603050405020304" pitchFamily="18" charset="0"/>
                      </a:endParaRPr>
                    </a:p>
                  </a:txBody>
                  <a:tcPr marL="62865" marR="62865" marT="0" marB="0" anchor="ctr">
                    <a:solidFill>
                      <a:schemeClr val="bg1"/>
                    </a:solidFill>
                  </a:tcPr>
                </a:tc>
                <a:extLst>
                  <a:ext uri="{0D108BD9-81ED-4DB2-BD59-A6C34878D82A}">
                    <a16:rowId xmlns:a16="http://schemas.microsoft.com/office/drawing/2014/main" val="3182710545"/>
                  </a:ext>
                </a:extLst>
              </a:tr>
            </a:tbl>
          </a:graphicData>
        </a:graphic>
      </p:graphicFrame>
    </p:spTree>
    <p:extLst>
      <p:ext uri="{BB962C8B-B14F-4D97-AF65-F5344CB8AC3E}">
        <p14:creationId xmlns:p14="http://schemas.microsoft.com/office/powerpoint/2010/main" val="2055916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CC3133-0F12-BE00-81F0-3A2A01C91050}"/>
            </a:ext>
          </a:extLst>
        </p:cNvPr>
        <p:cNvGrpSpPr/>
        <p:nvPr/>
      </p:nvGrpSpPr>
      <p:grpSpPr>
        <a:xfrm>
          <a:off x="0" y="0"/>
          <a:ext cx="0" cy="0"/>
          <a:chOff x="0" y="0"/>
          <a:chExt cx="0" cy="0"/>
        </a:xfrm>
      </p:grpSpPr>
      <p:sp>
        <p:nvSpPr>
          <p:cNvPr id="16" name="Rectangle: Rounded Corners 15">
            <a:extLst>
              <a:ext uri="{FF2B5EF4-FFF2-40B4-BE49-F238E27FC236}">
                <a16:creationId xmlns:a16="http://schemas.microsoft.com/office/drawing/2014/main" id="{54EED4DE-F31B-06A2-684E-84CB38DD5496}"/>
              </a:ext>
            </a:extLst>
          </p:cNvPr>
          <p:cNvSpPr/>
          <p:nvPr/>
        </p:nvSpPr>
        <p:spPr>
          <a:xfrm>
            <a:off x="338137" y="2856748"/>
            <a:ext cx="5400000"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itle 10">
            <a:extLst>
              <a:ext uri="{FF2B5EF4-FFF2-40B4-BE49-F238E27FC236}">
                <a16:creationId xmlns:a16="http://schemas.microsoft.com/office/drawing/2014/main" id="{ACC0CABA-6D6B-ECA0-B15F-9335600AC22C}"/>
              </a:ext>
            </a:extLst>
          </p:cNvPr>
          <p:cNvSpPr>
            <a:spLocks noGrp="1"/>
          </p:cNvSpPr>
          <p:nvPr>
            <p:ph type="title"/>
          </p:nvPr>
        </p:nvSpPr>
        <p:spPr>
          <a:xfrm>
            <a:off x="838200" y="365125"/>
            <a:ext cx="4333704" cy="3812020"/>
          </a:xfrm>
        </p:spPr>
        <p:txBody>
          <a:bodyPr>
            <a:normAutofit/>
          </a:bodyPr>
          <a:lstStyle/>
          <a:p>
            <a:r>
              <a:rPr lang="ja-JP" altLang="en-US" dirty="0"/>
              <a:t>累積投稿数</a:t>
            </a:r>
            <a:r>
              <a:rPr kumimoji="1" lang="ja-JP" altLang="en-US" sz="4400" b="1" dirty="0"/>
              <a:t>に</a:t>
            </a:r>
            <a:br>
              <a:rPr kumimoji="1" lang="en-US" altLang="ja-JP" sz="4400" b="1" dirty="0"/>
            </a:br>
            <a:r>
              <a:rPr kumimoji="1" lang="ja-JP" altLang="en-US" sz="4400" b="1" dirty="0"/>
              <a:t>対する </a:t>
            </a:r>
            <a:r>
              <a:rPr kumimoji="1" lang="en-US" altLang="ja-JP" sz="4400" b="1" dirty="0"/>
              <a:t>SIS </a:t>
            </a:r>
            <a:r>
              <a:rPr kumimoji="1" lang="ja-JP" altLang="en-US" sz="4400" b="1" dirty="0"/>
              <a:t>の</a:t>
            </a:r>
            <a:br>
              <a:rPr kumimoji="1" lang="en-US" altLang="ja-JP" sz="4400" b="1" dirty="0"/>
            </a:br>
            <a:r>
              <a:rPr kumimoji="1" lang="ja-JP" altLang="en-US" sz="4400" b="1" dirty="0"/>
              <a:t>経時変化</a:t>
            </a:r>
            <a:br>
              <a:rPr kumimoji="1" lang="en-US" altLang="ja-JP" sz="4400" b="1" dirty="0"/>
            </a:br>
            <a:br>
              <a:rPr kumimoji="1" lang="en-US" altLang="ja-JP" sz="4400" b="1" dirty="0"/>
            </a:br>
            <a:r>
              <a:rPr kumimoji="1" lang="ja-JP" altLang="en-US" sz="4400" b="1"/>
              <a:t>「</a:t>
            </a:r>
            <a:r>
              <a:rPr kumimoji="1" lang="ja-JP" altLang="en-US"/>
              <a:t>第三者</a:t>
            </a:r>
            <a:r>
              <a:rPr kumimoji="1" lang="ja-JP" altLang="en-US" sz="4400" b="1"/>
              <a:t>」</a:t>
            </a:r>
            <a:endParaRPr lang="ja-JP" altLang="en-US" dirty="0"/>
          </a:p>
        </p:txBody>
      </p:sp>
      <p:sp>
        <p:nvSpPr>
          <p:cNvPr id="4" name="Date Placeholder 3">
            <a:extLst>
              <a:ext uri="{FF2B5EF4-FFF2-40B4-BE49-F238E27FC236}">
                <a16:creationId xmlns:a16="http://schemas.microsoft.com/office/drawing/2014/main" id="{9D98D49E-218F-708D-F9D7-748562BA208B}"/>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0A26DCD8-0D1F-CDE1-1C55-CEC243F8BDBF}"/>
              </a:ext>
            </a:extLst>
          </p:cNvPr>
          <p:cNvSpPr>
            <a:spLocks noGrp="1"/>
          </p:cNvSpPr>
          <p:nvPr>
            <p:ph type="sldNum" sz="quarter" idx="12"/>
          </p:nvPr>
        </p:nvSpPr>
        <p:spPr/>
        <p:txBody>
          <a:bodyPr/>
          <a:lstStyle/>
          <a:p>
            <a:fld id="{6E796B70-2EF1-4991-9022-6C7BE8324475}" type="slidenum">
              <a:rPr lang="en-US" smtClean="0"/>
              <a:t>24</a:t>
            </a:fld>
            <a:endParaRPr lang="en-US"/>
          </a:p>
        </p:txBody>
      </p:sp>
      <p:pic>
        <p:nvPicPr>
          <p:cNvPr id="2" name="Picture 6" descr="0">
            <a:extLst>
              <a:ext uri="{FF2B5EF4-FFF2-40B4-BE49-F238E27FC236}">
                <a16:creationId xmlns:a16="http://schemas.microsoft.com/office/drawing/2014/main" id="{29A19AB9-5FBB-EC45-CC7D-1DC9A512CA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38137" y="445211"/>
            <a:ext cx="5628591" cy="62762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84221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421CBA-287F-DB3B-DF46-1585C2FE4F85}"/>
            </a:ext>
          </a:extLst>
        </p:cNvPr>
        <p:cNvGrpSpPr/>
        <p:nvPr/>
      </p:nvGrpSpPr>
      <p:grpSpPr>
        <a:xfrm>
          <a:off x="0" y="0"/>
          <a:ext cx="0" cy="0"/>
          <a:chOff x="0" y="0"/>
          <a:chExt cx="0" cy="0"/>
        </a:xfrm>
      </p:grpSpPr>
      <p:sp>
        <p:nvSpPr>
          <p:cNvPr id="16" name="Rectangle: Rounded Corners 15">
            <a:extLst>
              <a:ext uri="{FF2B5EF4-FFF2-40B4-BE49-F238E27FC236}">
                <a16:creationId xmlns:a16="http://schemas.microsoft.com/office/drawing/2014/main" id="{1E0FAADF-2D00-827F-EE42-CA684FFEE7FA}"/>
              </a:ext>
            </a:extLst>
          </p:cNvPr>
          <p:cNvSpPr/>
          <p:nvPr/>
        </p:nvSpPr>
        <p:spPr>
          <a:xfrm>
            <a:off x="338137" y="2856748"/>
            <a:ext cx="5400000"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itle 10">
            <a:extLst>
              <a:ext uri="{FF2B5EF4-FFF2-40B4-BE49-F238E27FC236}">
                <a16:creationId xmlns:a16="http://schemas.microsoft.com/office/drawing/2014/main" id="{76514B23-B348-BC95-97E6-F1E0B5FF142C}"/>
              </a:ext>
            </a:extLst>
          </p:cNvPr>
          <p:cNvSpPr>
            <a:spLocks noGrp="1"/>
          </p:cNvSpPr>
          <p:nvPr>
            <p:ph type="title"/>
          </p:nvPr>
        </p:nvSpPr>
        <p:spPr>
          <a:xfrm>
            <a:off x="838200" y="365125"/>
            <a:ext cx="4333704" cy="3812020"/>
          </a:xfrm>
        </p:spPr>
        <p:txBody>
          <a:bodyPr>
            <a:normAutofit/>
          </a:bodyPr>
          <a:lstStyle/>
          <a:p>
            <a:r>
              <a:rPr lang="ja-JP" altLang="en-US" dirty="0"/>
              <a:t>累積投稿数</a:t>
            </a:r>
            <a:r>
              <a:rPr kumimoji="1" lang="ja-JP" altLang="en-US" sz="4400" b="1" dirty="0"/>
              <a:t>に</a:t>
            </a:r>
            <a:br>
              <a:rPr kumimoji="1" lang="en-US" altLang="ja-JP" sz="4400" b="1" dirty="0"/>
            </a:br>
            <a:r>
              <a:rPr kumimoji="1" lang="ja-JP" altLang="en-US" sz="4400" b="1" dirty="0"/>
              <a:t>対する </a:t>
            </a:r>
            <a:r>
              <a:rPr kumimoji="1" lang="en-US" altLang="ja-JP" sz="4400" b="1" dirty="0"/>
              <a:t>SIS </a:t>
            </a:r>
            <a:r>
              <a:rPr kumimoji="1" lang="ja-JP" altLang="en-US" sz="4400" b="1" dirty="0"/>
              <a:t>の</a:t>
            </a:r>
            <a:br>
              <a:rPr kumimoji="1" lang="en-US" altLang="ja-JP" sz="4400" b="1" dirty="0"/>
            </a:br>
            <a:r>
              <a:rPr kumimoji="1" lang="ja-JP" altLang="en-US" sz="4400" b="1" dirty="0"/>
              <a:t>経時変化</a:t>
            </a:r>
            <a:br>
              <a:rPr kumimoji="1" lang="en-US" altLang="ja-JP" sz="4400" b="1" dirty="0"/>
            </a:br>
            <a:br>
              <a:rPr kumimoji="1" lang="en-US" altLang="ja-JP" sz="4400" b="1" dirty="0"/>
            </a:br>
            <a:r>
              <a:rPr kumimoji="1" lang="ja-JP" altLang="en-US" sz="4400" b="1" dirty="0"/>
              <a:t>「全体」</a:t>
            </a:r>
            <a:endParaRPr lang="ja-JP" altLang="en-US" dirty="0"/>
          </a:p>
        </p:txBody>
      </p:sp>
      <p:sp>
        <p:nvSpPr>
          <p:cNvPr id="4" name="Date Placeholder 3">
            <a:extLst>
              <a:ext uri="{FF2B5EF4-FFF2-40B4-BE49-F238E27FC236}">
                <a16:creationId xmlns:a16="http://schemas.microsoft.com/office/drawing/2014/main" id="{157BDBB1-CA0A-B48B-7193-960E9B5A27B7}"/>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06839181-D4EE-4EFD-F2F5-5C47F00697F7}"/>
              </a:ext>
            </a:extLst>
          </p:cNvPr>
          <p:cNvSpPr>
            <a:spLocks noGrp="1"/>
          </p:cNvSpPr>
          <p:nvPr>
            <p:ph type="sldNum" sz="quarter" idx="12"/>
          </p:nvPr>
        </p:nvSpPr>
        <p:spPr/>
        <p:txBody>
          <a:bodyPr/>
          <a:lstStyle/>
          <a:p>
            <a:fld id="{6E796B70-2EF1-4991-9022-6C7BE8324475}" type="slidenum">
              <a:rPr lang="en-US" smtClean="0"/>
              <a:t>25</a:t>
            </a:fld>
            <a:endParaRPr lang="en-US"/>
          </a:p>
        </p:txBody>
      </p:sp>
      <p:pic>
        <p:nvPicPr>
          <p:cNvPr id="18" name="Picture 17" descr="A graph of different colored lines&#10;&#10;Description automatically generated">
            <a:extLst>
              <a:ext uri="{FF2B5EF4-FFF2-40B4-BE49-F238E27FC236}">
                <a16:creationId xmlns:a16="http://schemas.microsoft.com/office/drawing/2014/main" id="{9599DFEF-BCE4-8C2C-6746-73C1EDF686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73586" y="0"/>
            <a:ext cx="6321136" cy="6858000"/>
          </a:xfrm>
          <a:prstGeom prst="rect">
            <a:avLst/>
          </a:prstGeom>
        </p:spPr>
      </p:pic>
    </p:spTree>
    <p:extLst>
      <p:ext uri="{BB962C8B-B14F-4D97-AF65-F5344CB8AC3E}">
        <p14:creationId xmlns:p14="http://schemas.microsoft.com/office/powerpoint/2010/main" val="74588509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FBB74A-E299-B575-767A-AA24CFE9CB15}"/>
            </a:ext>
          </a:extLst>
        </p:cNvPr>
        <p:cNvGrpSpPr/>
        <p:nvPr/>
      </p:nvGrpSpPr>
      <p:grpSpPr>
        <a:xfrm>
          <a:off x="0" y="0"/>
          <a:ext cx="0" cy="0"/>
          <a:chOff x="0" y="0"/>
          <a:chExt cx="0" cy="0"/>
        </a:xfrm>
      </p:grpSpPr>
      <p:sp>
        <p:nvSpPr>
          <p:cNvPr id="16" name="Rectangle: Rounded Corners 15">
            <a:extLst>
              <a:ext uri="{FF2B5EF4-FFF2-40B4-BE49-F238E27FC236}">
                <a16:creationId xmlns:a16="http://schemas.microsoft.com/office/drawing/2014/main" id="{0FCC6A92-EEE7-D25B-B1EC-9B8411A04B45}"/>
              </a:ext>
            </a:extLst>
          </p:cNvPr>
          <p:cNvSpPr/>
          <p:nvPr/>
        </p:nvSpPr>
        <p:spPr>
          <a:xfrm>
            <a:off x="338137" y="2856748"/>
            <a:ext cx="5400000"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itle 10">
            <a:extLst>
              <a:ext uri="{FF2B5EF4-FFF2-40B4-BE49-F238E27FC236}">
                <a16:creationId xmlns:a16="http://schemas.microsoft.com/office/drawing/2014/main" id="{429073F4-4F98-8965-7B6B-752A175F4FB7}"/>
              </a:ext>
            </a:extLst>
          </p:cNvPr>
          <p:cNvSpPr>
            <a:spLocks noGrp="1"/>
          </p:cNvSpPr>
          <p:nvPr>
            <p:ph type="title"/>
          </p:nvPr>
        </p:nvSpPr>
        <p:spPr>
          <a:xfrm>
            <a:off x="838200" y="365125"/>
            <a:ext cx="4333704" cy="3812020"/>
          </a:xfrm>
        </p:spPr>
        <p:txBody>
          <a:bodyPr>
            <a:normAutofit/>
          </a:bodyPr>
          <a:lstStyle/>
          <a:p>
            <a:r>
              <a:rPr lang="ja-JP" altLang="en-US" dirty="0"/>
              <a:t>累積投稿数</a:t>
            </a:r>
            <a:r>
              <a:rPr kumimoji="1" lang="ja-JP" altLang="en-US" sz="4400" b="1" dirty="0"/>
              <a:t>に</a:t>
            </a:r>
            <a:br>
              <a:rPr kumimoji="1" lang="en-US" altLang="ja-JP" sz="4400" b="1" dirty="0"/>
            </a:br>
            <a:r>
              <a:rPr kumimoji="1" lang="ja-JP" altLang="en-US" sz="4400" b="1" dirty="0"/>
              <a:t>対する </a:t>
            </a:r>
            <a:r>
              <a:rPr kumimoji="1" lang="en-US" altLang="ja-JP" sz="4400" b="1" dirty="0"/>
              <a:t>SIS </a:t>
            </a:r>
            <a:r>
              <a:rPr kumimoji="1" lang="ja-JP" altLang="en-US" sz="4400" b="1" dirty="0"/>
              <a:t>の</a:t>
            </a:r>
            <a:br>
              <a:rPr kumimoji="1" lang="en-US" altLang="ja-JP" sz="4400" b="1" dirty="0"/>
            </a:br>
            <a:r>
              <a:rPr kumimoji="1" lang="ja-JP" altLang="en-US" sz="4400" b="1" dirty="0"/>
              <a:t>経時変化</a:t>
            </a:r>
            <a:br>
              <a:rPr kumimoji="1" lang="en-US" altLang="ja-JP" sz="4400" b="1" dirty="0"/>
            </a:br>
            <a:br>
              <a:rPr kumimoji="1" lang="en-US" altLang="ja-JP" sz="4400" b="1" dirty="0"/>
            </a:br>
            <a:r>
              <a:rPr kumimoji="1" lang="ja-JP" altLang="en-US" sz="4400" b="1" dirty="0"/>
              <a:t>「</a:t>
            </a:r>
            <a:r>
              <a:rPr kumimoji="1" lang="ja-JP" altLang="en-US" dirty="0"/>
              <a:t>ニュース</a:t>
            </a:r>
            <a:r>
              <a:rPr kumimoji="1" lang="ja-JP" altLang="en-US" sz="4400" b="1" dirty="0"/>
              <a:t>」</a:t>
            </a:r>
            <a:endParaRPr lang="ja-JP" altLang="en-US" dirty="0"/>
          </a:p>
        </p:txBody>
      </p:sp>
      <p:sp>
        <p:nvSpPr>
          <p:cNvPr id="4" name="Date Placeholder 3">
            <a:extLst>
              <a:ext uri="{FF2B5EF4-FFF2-40B4-BE49-F238E27FC236}">
                <a16:creationId xmlns:a16="http://schemas.microsoft.com/office/drawing/2014/main" id="{8FB3EF9C-6C8B-5E67-A0A8-6103B8EB6921}"/>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FC5F28E9-A35A-1857-3AD7-1F8F123DCD96}"/>
              </a:ext>
            </a:extLst>
          </p:cNvPr>
          <p:cNvSpPr>
            <a:spLocks noGrp="1"/>
          </p:cNvSpPr>
          <p:nvPr>
            <p:ph type="sldNum" sz="quarter" idx="12"/>
          </p:nvPr>
        </p:nvSpPr>
        <p:spPr/>
        <p:txBody>
          <a:bodyPr/>
          <a:lstStyle/>
          <a:p>
            <a:fld id="{6E796B70-2EF1-4991-9022-6C7BE8324475}" type="slidenum">
              <a:rPr lang="en-US" smtClean="0"/>
              <a:t>26</a:t>
            </a:fld>
            <a:endParaRPr lang="en-US"/>
          </a:p>
        </p:txBody>
      </p:sp>
      <p:pic>
        <p:nvPicPr>
          <p:cNvPr id="3" name="Picture 2" descr="A graph of different colored lines&#10;&#10;Description automatically generated">
            <a:extLst>
              <a:ext uri="{FF2B5EF4-FFF2-40B4-BE49-F238E27FC236}">
                <a16:creationId xmlns:a16="http://schemas.microsoft.com/office/drawing/2014/main" id="{6C93E543-7A63-8C21-EA11-75FFBE91A8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73586" y="0"/>
            <a:ext cx="6321136" cy="6858000"/>
          </a:xfrm>
          <a:prstGeom prst="rect">
            <a:avLst/>
          </a:prstGeom>
        </p:spPr>
      </p:pic>
    </p:spTree>
    <p:extLst>
      <p:ext uri="{BB962C8B-B14F-4D97-AF65-F5344CB8AC3E}">
        <p14:creationId xmlns:p14="http://schemas.microsoft.com/office/powerpoint/2010/main" val="26710498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22FC02-6ADA-56C4-703F-07CB25D04FAD}"/>
            </a:ext>
          </a:extLst>
        </p:cNvPr>
        <p:cNvGrpSpPr/>
        <p:nvPr/>
      </p:nvGrpSpPr>
      <p:grpSpPr>
        <a:xfrm>
          <a:off x="0" y="0"/>
          <a:ext cx="0" cy="0"/>
          <a:chOff x="0" y="0"/>
          <a:chExt cx="0" cy="0"/>
        </a:xfrm>
      </p:grpSpPr>
      <p:sp>
        <p:nvSpPr>
          <p:cNvPr id="16" name="Rectangle: Rounded Corners 15">
            <a:extLst>
              <a:ext uri="{FF2B5EF4-FFF2-40B4-BE49-F238E27FC236}">
                <a16:creationId xmlns:a16="http://schemas.microsoft.com/office/drawing/2014/main" id="{FAB6713D-DFA3-2F38-4AC0-84B583D5AD29}"/>
              </a:ext>
            </a:extLst>
          </p:cNvPr>
          <p:cNvSpPr/>
          <p:nvPr/>
        </p:nvSpPr>
        <p:spPr>
          <a:xfrm>
            <a:off x="338137" y="2856748"/>
            <a:ext cx="5400000"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itle 10">
            <a:extLst>
              <a:ext uri="{FF2B5EF4-FFF2-40B4-BE49-F238E27FC236}">
                <a16:creationId xmlns:a16="http://schemas.microsoft.com/office/drawing/2014/main" id="{7467FD78-33D5-B380-66E5-87C694EBE563}"/>
              </a:ext>
            </a:extLst>
          </p:cNvPr>
          <p:cNvSpPr>
            <a:spLocks noGrp="1"/>
          </p:cNvSpPr>
          <p:nvPr>
            <p:ph type="title"/>
          </p:nvPr>
        </p:nvSpPr>
        <p:spPr>
          <a:xfrm>
            <a:off x="838200" y="365125"/>
            <a:ext cx="4333704" cy="3812020"/>
          </a:xfrm>
        </p:spPr>
        <p:txBody>
          <a:bodyPr>
            <a:normAutofit/>
          </a:bodyPr>
          <a:lstStyle/>
          <a:p>
            <a:r>
              <a:rPr lang="ja-JP" altLang="en-US" dirty="0"/>
              <a:t>一時的</a:t>
            </a:r>
            <a:r>
              <a:rPr kumimoji="1" lang="ja-JP" altLang="en-US" sz="4400" b="1" dirty="0"/>
              <a:t>投稿数に対する </a:t>
            </a:r>
            <a:r>
              <a:rPr kumimoji="1" lang="en-US" altLang="ja-JP" sz="4400" b="1" dirty="0"/>
              <a:t>SIS </a:t>
            </a:r>
            <a:r>
              <a:rPr kumimoji="1" lang="ja-JP" altLang="en-US" sz="4400" b="1" dirty="0"/>
              <a:t>の</a:t>
            </a:r>
            <a:br>
              <a:rPr kumimoji="1" lang="en-US" altLang="ja-JP" sz="4400" b="1" dirty="0"/>
            </a:br>
            <a:r>
              <a:rPr kumimoji="1" lang="ja-JP" altLang="en-US" sz="4400" b="1" dirty="0"/>
              <a:t>経時変化</a:t>
            </a:r>
            <a:br>
              <a:rPr kumimoji="1" lang="en-US" altLang="ja-JP" sz="4400" b="1" dirty="0"/>
            </a:br>
            <a:br>
              <a:rPr kumimoji="1" lang="en-US" altLang="ja-JP" sz="4400" b="1" dirty="0"/>
            </a:br>
            <a:r>
              <a:rPr kumimoji="1" lang="ja-JP" altLang="en-US" sz="4400" b="1" dirty="0"/>
              <a:t>「全体」</a:t>
            </a:r>
            <a:endParaRPr lang="ja-JP" altLang="en-US" dirty="0"/>
          </a:p>
        </p:txBody>
      </p:sp>
      <p:sp>
        <p:nvSpPr>
          <p:cNvPr id="4" name="Date Placeholder 3">
            <a:extLst>
              <a:ext uri="{FF2B5EF4-FFF2-40B4-BE49-F238E27FC236}">
                <a16:creationId xmlns:a16="http://schemas.microsoft.com/office/drawing/2014/main" id="{02B2F57B-14AB-2110-4FB4-29172E74A522}"/>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C5E1484B-035C-1196-815E-09F4F0F56F99}"/>
              </a:ext>
            </a:extLst>
          </p:cNvPr>
          <p:cNvSpPr>
            <a:spLocks noGrp="1"/>
          </p:cNvSpPr>
          <p:nvPr>
            <p:ph type="sldNum" sz="quarter" idx="12"/>
          </p:nvPr>
        </p:nvSpPr>
        <p:spPr/>
        <p:txBody>
          <a:bodyPr/>
          <a:lstStyle/>
          <a:p>
            <a:fld id="{6E796B70-2EF1-4991-9022-6C7BE8324475}" type="slidenum">
              <a:rPr lang="en-US" smtClean="0"/>
              <a:t>27</a:t>
            </a:fld>
            <a:endParaRPr lang="en-US"/>
          </a:p>
        </p:txBody>
      </p:sp>
      <p:pic>
        <p:nvPicPr>
          <p:cNvPr id="8" name="Picture 7" descr="A graph of different colored lines&#10;&#10;Description automatically generated">
            <a:extLst>
              <a:ext uri="{FF2B5EF4-FFF2-40B4-BE49-F238E27FC236}">
                <a16:creationId xmlns:a16="http://schemas.microsoft.com/office/drawing/2014/main" id="{CC539AAB-2A88-F218-89C0-D84E4DE228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83727" y="4478"/>
            <a:ext cx="6210995" cy="6861874"/>
          </a:xfrm>
          <a:prstGeom prst="rect">
            <a:avLst/>
          </a:prstGeom>
        </p:spPr>
      </p:pic>
    </p:spTree>
    <p:extLst>
      <p:ext uri="{BB962C8B-B14F-4D97-AF65-F5344CB8AC3E}">
        <p14:creationId xmlns:p14="http://schemas.microsoft.com/office/powerpoint/2010/main" val="34239981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C0623B-18E8-12F6-61E9-7A6F9A8DC49F}"/>
            </a:ext>
          </a:extLst>
        </p:cNvPr>
        <p:cNvGrpSpPr/>
        <p:nvPr/>
      </p:nvGrpSpPr>
      <p:grpSpPr>
        <a:xfrm>
          <a:off x="0" y="0"/>
          <a:ext cx="0" cy="0"/>
          <a:chOff x="0" y="0"/>
          <a:chExt cx="0" cy="0"/>
        </a:xfrm>
      </p:grpSpPr>
      <p:sp>
        <p:nvSpPr>
          <p:cNvPr id="16" name="Rectangle: Rounded Corners 15">
            <a:extLst>
              <a:ext uri="{FF2B5EF4-FFF2-40B4-BE49-F238E27FC236}">
                <a16:creationId xmlns:a16="http://schemas.microsoft.com/office/drawing/2014/main" id="{166198D6-B4D2-B6ED-893A-F295005BDF91}"/>
              </a:ext>
            </a:extLst>
          </p:cNvPr>
          <p:cNvSpPr/>
          <p:nvPr/>
        </p:nvSpPr>
        <p:spPr>
          <a:xfrm>
            <a:off x="338137" y="2856748"/>
            <a:ext cx="5400000"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Date Placeholder 3">
            <a:extLst>
              <a:ext uri="{FF2B5EF4-FFF2-40B4-BE49-F238E27FC236}">
                <a16:creationId xmlns:a16="http://schemas.microsoft.com/office/drawing/2014/main" id="{44C9BAEC-65EE-FE7B-78C3-C5C2C6626B55}"/>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8197F860-D659-D5C5-4A41-55F7BA4B9E41}"/>
              </a:ext>
            </a:extLst>
          </p:cNvPr>
          <p:cNvSpPr>
            <a:spLocks noGrp="1"/>
          </p:cNvSpPr>
          <p:nvPr>
            <p:ph type="sldNum" sz="quarter" idx="12"/>
          </p:nvPr>
        </p:nvSpPr>
        <p:spPr/>
        <p:txBody>
          <a:bodyPr/>
          <a:lstStyle/>
          <a:p>
            <a:fld id="{6E796B70-2EF1-4991-9022-6C7BE8324475}" type="slidenum">
              <a:rPr lang="en-US" smtClean="0"/>
              <a:t>28</a:t>
            </a:fld>
            <a:endParaRPr lang="en-US"/>
          </a:p>
        </p:txBody>
      </p:sp>
      <p:pic>
        <p:nvPicPr>
          <p:cNvPr id="3" name="Picture 2" descr="A graph of different colored lines&#10;&#10;Description automatically generated">
            <a:extLst>
              <a:ext uri="{FF2B5EF4-FFF2-40B4-BE49-F238E27FC236}">
                <a16:creationId xmlns:a16="http://schemas.microsoft.com/office/drawing/2014/main" id="{A551CC77-F9C6-92A6-F1FD-CC125F7167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87233" y="0"/>
            <a:ext cx="6207489" cy="6858000"/>
          </a:xfrm>
          <a:prstGeom prst="rect">
            <a:avLst/>
          </a:prstGeom>
        </p:spPr>
      </p:pic>
      <p:sp>
        <p:nvSpPr>
          <p:cNvPr id="10" name="Title 10">
            <a:extLst>
              <a:ext uri="{FF2B5EF4-FFF2-40B4-BE49-F238E27FC236}">
                <a16:creationId xmlns:a16="http://schemas.microsoft.com/office/drawing/2014/main" id="{ADA893E5-723D-B6A5-F27B-F19776399657}"/>
              </a:ext>
            </a:extLst>
          </p:cNvPr>
          <p:cNvSpPr>
            <a:spLocks noGrp="1"/>
          </p:cNvSpPr>
          <p:nvPr>
            <p:ph type="title"/>
          </p:nvPr>
        </p:nvSpPr>
        <p:spPr>
          <a:xfrm>
            <a:off x="838200" y="365125"/>
            <a:ext cx="4333704" cy="3812020"/>
          </a:xfrm>
        </p:spPr>
        <p:txBody>
          <a:bodyPr>
            <a:normAutofit/>
          </a:bodyPr>
          <a:lstStyle/>
          <a:p>
            <a:r>
              <a:rPr lang="ja-JP" altLang="en-US" dirty="0"/>
              <a:t>一時的</a:t>
            </a:r>
            <a:r>
              <a:rPr kumimoji="1" lang="ja-JP" altLang="en-US" sz="4400" b="1" dirty="0"/>
              <a:t>投稿数に対する </a:t>
            </a:r>
            <a:r>
              <a:rPr kumimoji="1" lang="en-US" altLang="ja-JP" sz="4400" b="1" dirty="0"/>
              <a:t>SIS </a:t>
            </a:r>
            <a:r>
              <a:rPr kumimoji="1" lang="ja-JP" altLang="en-US" sz="4400" b="1" dirty="0"/>
              <a:t>の</a:t>
            </a:r>
            <a:br>
              <a:rPr kumimoji="1" lang="en-US" altLang="ja-JP" sz="4400" b="1" dirty="0"/>
            </a:br>
            <a:r>
              <a:rPr kumimoji="1" lang="ja-JP" altLang="en-US" sz="4400" b="1" dirty="0"/>
              <a:t>経時変化</a:t>
            </a:r>
            <a:br>
              <a:rPr kumimoji="1" lang="en-US" altLang="ja-JP" sz="4400" b="1" dirty="0"/>
            </a:br>
            <a:br>
              <a:rPr kumimoji="1" lang="en-US" altLang="ja-JP" sz="4400" b="1" dirty="0"/>
            </a:br>
            <a:r>
              <a:rPr kumimoji="1" lang="ja-JP" altLang="en-US" sz="4400" b="1" dirty="0"/>
              <a:t>「</a:t>
            </a:r>
            <a:r>
              <a:rPr kumimoji="1" lang="ja-JP" altLang="en-US" dirty="0"/>
              <a:t>ニュース</a:t>
            </a:r>
            <a:r>
              <a:rPr kumimoji="1" lang="ja-JP" altLang="en-US" sz="4400" b="1" dirty="0"/>
              <a:t>」</a:t>
            </a:r>
            <a:endParaRPr lang="ja-JP" altLang="en-US" dirty="0"/>
          </a:p>
        </p:txBody>
      </p:sp>
    </p:spTree>
    <p:extLst>
      <p:ext uri="{BB962C8B-B14F-4D97-AF65-F5344CB8AC3E}">
        <p14:creationId xmlns:p14="http://schemas.microsoft.com/office/powerpoint/2010/main" val="14677432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89DEE9-8224-2C0A-BA02-5E00D4B8AF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07CFEA1-4E26-E08F-293F-BAB1AB860E6B}"/>
              </a:ext>
            </a:extLst>
          </p:cNvPr>
          <p:cNvSpPr>
            <a:spLocks noGrp="1"/>
          </p:cNvSpPr>
          <p:nvPr>
            <p:ph type="title"/>
          </p:nvPr>
        </p:nvSpPr>
        <p:spPr/>
        <p:txBody>
          <a:bodyPr/>
          <a:lstStyle/>
          <a:p>
            <a:r>
              <a:rPr lang="en-US" altLang="ja-JP" sz="4400" b="1" dirty="0">
                <a:latin typeface="+mj-ea"/>
              </a:rPr>
              <a:t>The 2024 Indonesian Presidential Election</a:t>
            </a:r>
            <a:endParaRPr kumimoji="1" lang="ja-JP" altLang="en-US" b="1" dirty="0"/>
          </a:p>
        </p:txBody>
      </p:sp>
      <p:sp>
        <p:nvSpPr>
          <p:cNvPr id="3" name="Content Placeholder 2">
            <a:extLst>
              <a:ext uri="{FF2B5EF4-FFF2-40B4-BE49-F238E27FC236}">
                <a16:creationId xmlns:a16="http://schemas.microsoft.com/office/drawing/2014/main" id="{2A74BA24-B4D3-7C9A-F526-CBF273D8D4BF}"/>
              </a:ext>
            </a:extLst>
          </p:cNvPr>
          <p:cNvSpPr>
            <a:spLocks noGrp="1"/>
          </p:cNvSpPr>
          <p:nvPr>
            <p:ph idx="1"/>
          </p:nvPr>
        </p:nvSpPr>
        <p:spPr/>
        <p:txBody>
          <a:bodyPr/>
          <a:lstStyle/>
          <a:p>
            <a:r>
              <a:rPr kumimoji="1" lang="en-US" altLang="ja-JP" dirty="0">
                <a:latin typeface="+mn-ea"/>
              </a:rPr>
              <a:t>Election Date: February 14</a:t>
            </a:r>
            <a:r>
              <a:rPr kumimoji="1" lang="en-US" altLang="ja-JP" baseline="30000" dirty="0">
                <a:latin typeface="+mn-ea"/>
              </a:rPr>
              <a:t>th</a:t>
            </a:r>
            <a:r>
              <a:rPr kumimoji="1" lang="en-US" altLang="ja-JP" dirty="0">
                <a:latin typeface="+mn-ea"/>
              </a:rPr>
              <a:t>, 2024	</a:t>
            </a:r>
            <a:endParaRPr kumimoji="1" lang="ja-JP" altLang="en-US" dirty="0">
              <a:latin typeface="+mn-ea"/>
            </a:endParaRPr>
          </a:p>
          <a:p>
            <a:r>
              <a:rPr kumimoji="1" lang="en-US" altLang="ja-JP" dirty="0">
                <a:latin typeface="+mn-ea"/>
              </a:rPr>
              <a:t>Official Result Announcement: March 20</a:t>
            </a:r>
            <a:r>
              <a:rPr kumimoji="1" lang="en-US" altLang="ja-JP" baseline="30000" dirty="0">
                <a:latin typeface="+mn-ea"/>
              </a:rPr>
              <a:t>th</a:t>
            </a:r>
            <a:r>
              <a:rPr kumimoji="1" lang="en-US" altLang="ja-JP" dirty="0">
                <a:latin typeface="+mn-ea"/>
              </a:rPr>
              <a:t>, 2024 </a:t>
            </a:r>
          </a:p>
          <a:p>
            <a:r>
              <a:rPr kumimoji="1" lang="en-US" altLang="ja-JP" dirty="0">
                <a:latin typeface="+mn-ea"/>
              </a:rPr>
              <a:t>Candidates</a:t>
            </a:r>
            <a:endParaRPr kumimoji="1" lang="ja-JP" altLang="en-US" dirty="0">
              <a:latin typeface="+mn-ea"/>
            </a:endParaRPr>
          </a:p>
          <a:p>
            <a:pPr marL="914400" lvl="1" indent="-457200">
              <a:buFont typeface="+mj-ea"/>
              <a:buAutoNum type="circleNumDbPlain"/>
            </a:pPr>
            <a:r>
              <a:rPr kumimoji="1" lang="en-US" altLang="ja-JP" dirty="0">
                <a:latin typeface="+mn-ea"/>
              </a:rPr>
              <a:t>Anies </a:t>
            </a:r>
            <a:r>
              <a:rPr kumimoji="1" lang="en-US" altLang="ja-JP" dirty="0" err="1">
                <a:latin typeface="+mn-ea"/>
              </a:rPr>
              <a:t>Baswedan</a:t>
            </a:r>
            <a:r>
              <a:rPr kumimoji="1" lang="en-US" altLang="ja-JP" dirty="0">
                <a:latin typeface="+mn-ea"/>
              </a:rPr>
              <a:t> </a:t>
            </a:r>
            <a:r>
              <a:rPr kumimoji="1" lang="ja-JP" altLang="en-US">
                <a:latin typeface="+mn-ea"/>
              </a:rPr>
              <a:t> </a:t>
            </a:r>
            <a:endParaRPr kumimoji="1" lang="en-US" altLang="ja-JP" dirty="0">
              <a:latin typeface="+mn-ea"/>
            </a:endParaRPr>
          </a:p>
          <a:p>
            <a:pPr marL="914400" lvl="1" indent="-457200">
              <a:buFont typeface="+mj-ea"/>
              <a:buAutoNum type="circleNumDbPlain"/>
            </a:pPr>
            <a:r>
              <a:rPr kumimoji="1" lang="en-US" altLang="ja-JP" dirty="0">
                <a:latin typeface="+mn-ea"/>
              </a:rPr>
              <a:t>Prabowo </a:t>
            </a:r>
            <a:r>
              <a:rPr kumimoji="1" lang="en-US" altLang="ja-JP" dirty="0" err="1">
                <a:latin typeface="+mn-ea"/>
              </a:rPr>
              <a:t>Subianto</a:t>
            </a:r>
            <a:r>
              <a:rPr kumimoji="1" lang="ja-JP" altLang="en-US">
                <a:latin typeface="+mn-ea"/>
              </a:rPr>
              <a:t> </a:t>
            </a:r>
            <a:endParaRPr kumimoji="1" lang="en-US" altLang="ja-JP" dirty="0">
              <a:latin typeface="+mn-ea"/>
            </a:endParaRPr>
          </a:p>
          <a:p>
            <a:pPr marL="914400" lvl="1" indent="-457200">
              <a:buFont typeface="+mj-ea"/>
              <a:buAutoNum type="circleNumDbPlain"/>
            </a:pPr>
            <a:r>
              <a:rPr kumimoji="1" lang="en-US" altLang="ja-JP" dirty="0" err="1">
                <a:latin typeface="+mn-ea"/>
              </a:rPr>
              <a:t>Ganjar</a:t>
            </a:r>
            <a:r>
              <a:rPr kumimoji="1" lang="en-US" altLang="ja-JP" dirty="0">
                <a:latin typeface="+mn-ea"/>
              </a:rPr>
              <a:t> </a:t>
            </a:r>
            <a:r>
              <a:rPr kumimoji="1" lang="en-US" altLang="ja-JP" dirty="0" err="1">
                <a:latin typeface="+mn-ea"/>
              </a:rPr>
              <a:t>Pranowo</a:t>
            </a:r>
            <a:endParaRPr kumimoji="1" lang="en-US" altLang="ja-JP" dirty="0">
              <a:latin typeface="+mn-ea"/>
            </a:endParaRPr>
          </a:p>
        </p:txBody>
      </p:sp>
      <p:sp>
        <p:nvSpPr>
          <p:cNvPr id="5" name="Slide Number Placeholder 4">
            <a:extLst>
              <a:ext uri="{FF2B5EF4-FFF2-40B4-BE49-F238E27FC236}">
                <a16:creationId xmlns:a16="http://schemas.microsoft.com/office/drawing/2014/main" id="{666C6A92-2A86-B8FE-7DDA-5379707EE33F}"/>
              </a:ext>
            </a:extLst>
          </p:cNvPr>
          <p:cNvSpPr>
            <a:spLocks noGrp="1"/>
          </p:cNvSpPr>
          <p:nvPr>
            <p:ph type="sldNum" sz="quarter" idx="12"/>
          </p:nvPr>
        </p:nvSpPr>
        <p:spPr/>
        <p:txBody>
          <a:bodyPr/>
          <a:lstStyle/>
          <a:p>
            <a:fld id="{6E796B70-2EF1-4991-9022-6C7BE8324475}" type="slidenum">
              <a:rPr lang="en-US" smtClean="0"/>
              <a:t>2</a:t>
            </a:fld>
            <a:endParaRPr lang="en-US"/>
          </a:p>
        </p:txBody>
      </p:sp>
      <p:sp>
        <p:nvSpPr>
          <p:cNvPr id="6" name="Rectangle: Rounded Corners 5">
            <a:extLst>
              <a:ext uri="{FF2B5EF4-FFF2-40B4-BE49-F238E27FC236}">
                <a16:creationId xmlns:a16="http://schemas.microsoft.com/office/drawing/2014/main" id="{E443EDB1-2273-BB90-BC1C-AB76E7A0CBA3}"/>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ストライプ矢印 6">
            <a:extLst>
              <a:ext uri="{FF2B5EF4-FFF2-40B4-BE49-F238E27FC236}">
                <a16:creationId xmlns:a16="http://schemas.microsoft.com/office/drawing/2014/main" id="{438E9F67-9A4B-4D9B-A224-A42050985358}"/>
              </a:ext>
            </a:extLst>
          </p:cNvPr>
          <p:cNvSpPr/>
          <p:nvPr/>
        </p:nvSpPr>
        <p:spPr>
          <a:xfrm>
            <a:off x="5270352" y="4908084"/>
            <a:ext cx="5296048" cy="381000"/>
          </a:xfrm>
          <a:prstGeom prst="stripedRightArrow">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テキスト ボックス 7">
            <a:extLst>
              <a:ext uri="{FF2B5EF4-FFF2-40B4-BE49-F238E27FC236}">
                <a16:creationId xmlns:a16="http://schemas.microsoft.com/office/drawing/2014/main" id="{6E2591E2-B878-EE98-25EE-721480E3B4A6}"/>
              </a:ext>
            </a:extLst>
          </p:cNvPr>
          <p:cNvSpPr txBox="1"/>
          <p:nvPr/>
        </p:nvSpPr>
        <p:spPr>
          <a:xfrm>
            <a:off x="7003902" y="3544790"/>
            <a:ext cx="1155701" cy="307777"/>
          </a:xfrm>
          <a:prstGeom prst="rect">
            <a:avLst/>
          </a:prstGeom>
          <a:noFill/>
        </p:spPr>
        <p:txBody>
          <a:bodyPr wrap="none" rtlCol="0">
            <a:spAutoFit/>
          </a:bodyPr>
          <a:lstStyle/>
          <a:p>
            <a:r>
              <a:rPr kumimoji="1" lang="en-US" altLang="ja-JP" sz="1400" dirty="0">
                <a:solidFill>
                  <a:srgbClr val="FF0000"/>
                </a:solidFill>
              </a:rPr>
              <a:t>Election Date</a:t>
            </a:r>
            <a:endParaRPr kumimoji="1" lang="ja-JP" altLang="en-US" sz="1400">
              <a:solidFill>
                <a:srgbClr val="FF0000"/>
              </a:solidFill>
            </a:endParaRPr>
          </a:p>
        </p:txBody>
      </p:sp>
      <p:sp>
        <p:nvSpPr>
          <p:cNvPr id="9" name="テキスト ボックス 8">
            <a:extLst>
              <a:ext uri="{FF2B5EF4-FFF2-40B4-BE49-F238E27FC236}">
                <a16:creationId xmlns:a16="http://schemas.microsoft.com/office/drawing/2014/main" id="{CB475D50-0AD9-CECE-1175-8BF36CE36FCC}"/>
              </a:ext>
            </a:extLst>
          </p:cNvPr>
          <p:cNvSpPr txBox="1"/>
          <p:nvPr/>
        </p:nvSpPr>
        <p:spPr>
          <a:xfrm>
            <a:off x="8115284" y="3514846"/>
            <a:ext cx="1313116" cy="523220"/>
          </a:xfrm>
          <a:prstGeom prst="rect">
            <a:avLst/>
          </a:prstGeom>
          <a:noFill/>
        </p:spPr>
        <p:txBody>
          <a:bodyPr wrap="none" rtlCol="0">
            <a:spAutoFit/>
          </a:bodyPr>
          <a:lstStyle/>
          <a:p>
            <a:pPr algn="ctr"/>
            <a:r>
              <a:rPr kumimoji="1" lang="en-US" altLang="ja-JP" sz="1400" dirty="0">
                <a:solidFill>
                  <a:srgbClr val="7030A0"/>
                </a:solidFill>
              </a:rPr>
              <a:t>Official Result</a:t>
            </a:r>
          </a:p>
          <a:p>
            <a:pPr algn="ctr"/>
            <a:r>
              <a:rPr kumimoji="1" lang="en-US" altLang="ja-JP" sz="1400" dirty="0">
                <a:solidFill>
                  <a:srgbClr val="7030A0"/>
                </a:solidFill>
              </a:rPr>
              <a:t>Announcement</a:t>
            </a:r>
            <a:endParaRPr kumimoji="1" lang="ja-JP" altLang="en-US" sz="1400">
              <a:solidFill>
                <a:srgbClr val="7030A0"/>
              </a:solidFill>
            </a:endParaRPr>
          </a:p>
        </p:txBody>
      </p:sp>
      <p:cxnSp>
        <p:nvCxnSpPr>
          <p:cNvPr id="10" name="直線コネクタ 9">
            <a:extLst>
              <a:ext uri="{FF2B5EF4-FFF2-40B4-BE49-F238E27FC236}">
                <a16:creationId xmlns:a16="http://schemas.microsoft.com/office/drawing/2014/main" id="{6F487111-0804-48E4-E4EF-7B987DD8AA3B}"/>
              </a:ext>
            </a:extLst>
          </p:cNvPr>
          <p:cNvCxnSpPr>
            <a:cxnSpLocks/>
          </p:cNvCxnSpPr>
          <p:nvPr/>
        </p:nvCxnSpPr>
        <p:spPr>
          <a:xfrm>
            <a:off x="7694415" y="4038066"/>
            <a:ext cx="0" cy="1251018"/>
          </a:xfrm>
          <a:prstGeom prst="line">
            <a:avLst/>
          </a:prstGeom>
          <a:ln w="38100" cap="flat" cmpd="sng" algn="ctr">
            <a:solidFill>
              <a:srgbClr val="FF0000"/>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11" name="直線コネクタ 10">
            <a:extLst>
              <a:ext uri="{FF2B5EF4-FFF2-40B4-BE49-F238E27FC236}">
                <a16:creationId xmlns:a16="http://schemas.microsoft.com/office/drawing/2014/main" id="{16A5CCF4-5CD8-C147-ACFB-FCBEB44C26C5}"/>
              </a:ext>
            </a:extLst>
          </p:cNvPr>
          <p:cNvCxnSpPr>
            <a:cxnSpLocks/>
          </p:cNvCxnSpPr>
          <p:nvPr/>
        </p:nvCxnSpPr>
        <p:spPr>
          <a:xfrm>
            <a:off x="8711011" y="4038066"/>
            <a:ext cx="0" cy="1251018"/>
          </a:xfrm>
          <a:prstGeom prst="line">
            <a:avLst/>
          </a:prstGeom>
          <a:ln w="38100" cap="flat" cmpd="sng" algn="ctr">
            <a:solidFill>
              <a:srgbClr val="7030A0"/>
            </a:solidFill>
            <a:prstDash val="sysDot"/>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16" name="テキスト ボックス 15">
            <a:extLst>
              <a:ext uri="{FF2B5EF4-FFF2-40B4-BE49-F238E27FC236}">
                <a16:creationId xmlns:a16="http://schemas.microsoft.com/office/drawing/2014/main" id="{D766CFE1-9C46-CE1E-C8B7-593A684A149B}"/>
              </a:ext>
            </a:extLst>
          </p:cNvPr>
          <p:cNvSpPr txBox="1"/>
          <p:nvPr/>
        </p:nvSpPr>
        <p:spPr>
          <a:xfrm>
            <a:off x="4711096" y="5239355"/>
            <a:ext cx="1118511" cy="369332"/>
          </a:xfrm>
          <a:prstGeom prst="rect">
            <a:avLst/>
          </a:prstGeom>
          <a:noFill/>
        </p:spPr>
        <p:txBody>
          <a:bodyPr wrap="none" rtlCol="0">
            <a:spAutoFit/>
          </a:bodyPr>
          <a:lstStyle/>
          <a:p>
            <a:r>
              <a:rPr kumimoji="1" lang="en-US" altLang="ja-JP" dirty="0"/>
              <a:t>Nov. 2023</a:t>
            </a:r>
            <a:endParaRPr kumimoji="1" lang="ja-JP" altLang="en-US"/>
          </a:p>
        </p:txBody>
      </p:sp>
      <p:sp>
        <p:nvSpPr>
          <p:cNvPr id="17" name="テキスト ボックス 16">
            <a:extLst>
              <a:ext uri="{FF2B5EF4-FFF2-40B4-BE49-F238E27FC236}">
                <a16:creationId xmlns:a16="http://schemas.microsoft.com/office/drawing/2014/main" id="{BF9FC1CD-5EFC-98AF-586D-3F46659524F6}"/>
              </a:ext>
            </a:extLst>
          </p:cNvPr>
          <p:cNvSpPr txBox="1"/>
          <p:nvPr/>
        </p:nvSpPr>
        <p:spPr>
          <a:xfrm>
            <a:off x="9806583" y="5239355"/>
            <a:ext cx="1080745" cy="369332"/>
          </a:xfrm>
          <a:prstGeom prst="rect">
            <a:avLst/>
          </a:prstGeom>
          <a:noFill/>
        </p:spPr>
        <p:txBody>
          <a:bodyPr wrap="none" rtlCol="0">
            <a:spAutoFit/>
          </a:bodyPr>
          <a:lstStyle/>
          <a:p>
            <a:r>
              <a:rPr kumimoji="1" lang="en-US" altLang="ja-JP" dirty="0"/>
              <a:t>Jun. 2024</a:t>
            </a:r>
            <a:endParaRPr kumimoji="1" lang="ja-JP" altLang="en-US"/>
          </a:p>
        </p:txBody>
      </p:sp>
      <p:sp>
        <p:nvSpPr>
          <p:cNvPr id="18" name="雲 17">
            <a:extLst>
              <a:ext uri="{FF2B5EF4-FFF2-40B4-BE49-F238E27FC236}">
                <a16:creationId xmlns:a16="http://schemas.microsoft.com/office/drawing/2014/main" id="{C0E2F9A6-0608-0804-B48B-E6DAFB8C83FB}"/>
              </a:ext>
            </a:extLst>
          </p:cNvPr>
          <p:cNvSpPr/>
          <p:nvPr/>
        </p:nvSpPr>
        <p:spPr>
          <a:xfrm>
            <a:off x="6464300" y="4427003"/>
            <a:ext cx="3251200" cy="1663700"/>
          </a:xfrm>
          <a:prstGeom prst="cloud">
            <a:avLst/>
          </a:prstGeom>
          <a:solidFill>
            <a:schemeClr val="tx2">
              <a:lumMod val="10000"/>
              <a:lumOff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en-US" altLang="ja-JP" dirty="0">
                <a:ln w="0"/>
                <a:solidFill>
                  <a:schemeClr val="tx1"/>
                </a:solidFill>
                <a:effectLst>
                  <a:outerShdw blurRad="38100" dist="19050" dir="2700000" algn="tl" rotWithShape="0">
                    <a:schemeClr val="dk1">
                      <a:alpha val="40000"/>
                    </a:schemeClr>
                  </a:outerShdw>
                </a:effectLst>
              </a:rPr>
              <a:t>How were YouTube videos used?</a:t>
            </a:r>
            <a:endParaRPr kumimoji="1" lang="ja-JP" altLang="en-US">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1338703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2DE265-DD7A-6FB8-8A8D-C71EF93F164C}"/>
            </a:ext>
          </a:extLst>
        </p:cNvPr>
        <p:cNvGrpSpPr/>
        <p:nvPr/>
      </p:nvGrpSpPr>
      <p:grpSpPr>
        <a:xfrm>
          <a:off x="0" y="0"/>
          <a:ext cx="0" cy="0"/>
          <a:chOff x="0" y="0"/>
          <a:chExt cx="0" cy="0"/>
        </a:xfrm>
      </p:grpSpPr>
      <p:sp>
        <p:nvSpPr>
          <p:cNvPr id="16" name="Rectangle: Rounded Corners 15">
            <a:extLst>
              <a:ext uri="{FF2B5EF4-FFF2-40B4-BE49-F238E27FC236}">
                <a16:creationId xmlns:a16="http://schemas.microsoft.com/office/drawing/2014/main" id="{9D20C963-6633-B3AD-CE70-AECE9185828E}"/>
              </a:ext>
            </a:extLst>
          </p:cNvPr>
          <p:cNvSpPr/>
          <p:nvPr/>
        </p:nvSpPr>
        <p:spPr>
          <a:xfrm>
            <a:off x="338137" y="2856748"/>
            <a:ext cx="5400000"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Date Placeholder 3">
            <a:extLst>
              <a:ext uri="{FF2B5EF4-FFF2-40B4-BE49-F238E27FC236}">
                <a16:creationId xmlns:a16="http://schemas.microsoft.com/office/drawing/2014/main" id="{D58837A3-8D7A-6746-5114-CB4DE74B3052}"/>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770F848D-7FB1-4464-1B6C-5F65E68676B3}"/>
              </a:ext>
            </a:extLst>
          </p:cNvPr>
          <p:cNvSpPr>
            <a:spLocks noGrp="1"/>
          </p:cNvSpPr>
          <p:nvPr>
            <p:ph type="sldNum" sz="quarter" idx="12"/>
          </p:nvPr>
        </p:nvSpPr>
        <p:spPr/>
        <p:txBody>
          <a:bodyPr/>
          <a:lstStyle/>
          <a:p>
            <a:fld id="{6E796B70-2EF1-4991-9022-6C7BE8324475}" type="slidenum">
              <a:rPr lang="en-US" smtClean="0"/>
              <a:t>29</a:t>
            </a:fld>
            <a:endParaRPr lang="en-US"/>
          </a:p>
        </p:txBody>
      </p:sp>
      <p:sp>
        <p:nvSpPr>
          <p:cNvPr id="10" name="Title 10">
            <a:extLst>
              <a:ext uri="{FF2B5EF4-FFF2-40B4-BE49-F238E27FC236}">
                <a16:creationId xmlns:a16="http://schemas.microsoft.com/office/drawing/2014/main" id="{28214F26-ABE2-411A-E51B-DE11937CB07F}"/>
              </a:ext>
            </a:extLst>
          </p:cNvPr>
          <p:cNvSpPr>
            <a:spLocks noGrp="1"/>
          </p:cNvSpPr>
          <p:nvPr>
            <p:ph type="title"/>
          </p:nvPr>
        </p:nvSpPr>
        <p:spPr>
          <a:xfrm>
            <a:off x="838200" y="365125"/>
            <a:ext cx="4333704" cy="3812020"/>
          </a:xfrm>
        </p:spPr>
        <p:txBody>
          <a:bodyPr>
            <a:normAutofit/>
          </a:bodyPr>
          <a:lstStyle/>
          <a:p>
            <a:r>
              <a:rPr lang="ja-JP" altLang="en-US" dirty="0"/>
              <a:t>一時的</a:t>
            </a:r>
            <a:r>
              <a:rPr kumimoji="1" lang="ja-JP" altLang="en-US" sz="4400" b="1" dirty="0"/>
              <a:t>投稿数に対する </a:t>
            </a:r>
            <a:r>
              <a:rPr kumimoji="1" lang="en-US" altLang="ja-JP" sz="4400" b="1" dirty="0"/>
              <a:t>SIS </a:t>
            </a:r>
            <a:r>
              <a:rPr kumimoji="1" lang="ja-JP" altLang="en-US" sz="4400" b="1" dirty="0"/>
              <a:t>の</a:t>
            </a:r>
            <a:br>
              <a:rPr kumimoji="1" lang="en-US" altLang="ja-JP" sz="4400" b="1" dirty="0"/>
            </a:br>
            <a:r>
              <a:rPr kumimoji="1" lang="ja-JP" altLang="en-US" sz="4400" b="1" dirty="0"/>
              <a:t>経時変化</a:t>
            </a:r>
            <a:br>
              <a:rPr kumimoji="1" lang="en-US" altLang="ja-JP" sz="4400" b="1" dirty="0"/>
            </a:br>
            <a:br>
              <a:rPr kumimoji="1" lang="en-US" altLang="ja-JP" sz="4400" b="1" dirty="0"/>
            </a:br>
            <a:r>
              <a:rPr kumimoji="1" lang="ja-JP" altLang="en-US" sz="4400" b="1" dirty="0"/>
              <a:t>「第三者」</a:t>
            </a:r>
            <a:endParaRPr lang="ja-JP" altLang="en-US" dirty="0"/>
          </a:p>
        </p:txBody>
      </p:sp>
      <p:pic>
        <p:nvPicPr>
          <p:cNvPr id="6" name="Picture 5" descr="A graph of different colored lines&#10;&#10;Description automatically generated">
            <a:extLst>
              <a:ext uri="{FF2B5EF4-FFF2-40B4-BE49-F238E27FC236}">
                <a16:creationId xmlns:a16="http://schemas.microsoft.com/office/drawing/2014/main" id="{42CB6DC8-E639-D0ED-E225-13B0C91623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87233" y="0"/>
            <a:ext cx="6207489" cy="6858000"/>
          </a:xfrm>
          <a:prstGeom prst="rect">
            <a:avLst/>
          </a:prstGeom>
        </p:spPr>
      </p:pic>
    </p:spTree>
    <p:extLst>
      <p:ext uri="{BB962C8B-B14F-4D97-AF65-F5344CB8AC3E}">
        <p14:creationId xmlns:p14="http://schemas.microsoft.com/office/powerpoint/2010/main" val="133908920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B8412A-AFF9-2A41-3CB7-41C9618B2D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41984F7-A503-5850-6362-127EC22EC534}"/>
              </a:ext>
            </a:extLst>
          </p:cNvPr>
          <p:cNvSpPr>
            <a:spLocks noGrp="1"/>
          </p:cNvSpPr>
          <p:nvPr>
            <p:ph type="title"/>
          </p:nvPr>
        </p:nvSpPr>
        <p:spPr/>
        <p:txBody>
          <a:bodyPr/>
          <a:lstStyle/>
          <a:p>
            <a:r>
              <a:rPr kumimoji="1" lang="ja-JP" altLang="en-US" b="1" dirty="0"/>
              <a:t>評価データセット</a:t>
            </a:r>
          </a:p>
        </p:txBody>
      </p:sp>
      <p:sp>
        <p:nvSpPr>
          <p:cNvPr id="3" name="Content Placeholder 2">
            <a:extLst>
              <a:ext uri="{FF2B5EF4-FFF2-40B4-BE49-F238E27FC236}">
                <a16:creationId xmlns:a16="http://schemas.microsoft.com/office/drawing/2014/main" id="{64D8CB5E-D9AA-670C-BE26-7A12C5D0C3B7}"/>
              </a:ext>
            </a:extLst>
          </p:cNvPr>
          <p:cNvSpPr>
            <a:spLocks noGrp="1"/>
          </p:cNvSpPr>
          <p:nvPr>
            <p:ph idx="1"/>
          </p:nvPr>
        </p:nvSpPr>
        <p:spPr>
          <a:xfrm>
            <a:off x="838200" y="1825625"/>
            <a:ext cx="10515600" cy="1121970"/>
          </a:xfrm>
        </p:spPr>
        <p:txBody>
          <a:bodyPr>
            <a:normAutofit lnSpcReduction="10000"/>
          </a:bodyPr>
          <a:lstStyle/>
          <a:p>
            <a:r>
              <a:rPr lang="ja-JP" altLang="en-US" dirty="0"/>
              <a:t>動画データから無作為に </a:t>
            </a:r>
            <a:r>
              <a:rPr lang="en-US" altLang="ja-JP" dirty="0"/>
              <a:t>1,000 </a:t>
            </a:r>
            <a:r>
              <a:rPr lang="ja-JP" altLang="en-US" dirty="0"/>
              <a:t>件を取り，ホワイトリストで分類</a:t>
            </a:r>
            <a:endParaRPr lang="en-US" altLang="ja-JP" dirty="0"/>
          </a:p>
          <a:p>
            <a:pPr lvl="1"/>
            <a:r>
              <a:rPr kumimoji="1" lang="ja-JP" altLang="en-US" dirty="0">
                <a:latin typeface="+mn-ea"/>
              </a:rPr>
              <a:t>テスト </a:t>
            </a:r>
            <a:r>
              <a:rPr kumimoji="1" lang="en-US" altLang="ja-JP" dirty="0">
                <a:latin typeface="+mn-ea"/>
              </a:rPr>
              <a:t>A</a:t>
            </a:r>
            <a:r>
              <a:rPr kumimoji="1" lang="ja-JP" altLang="en-US" dirty="0">
                <a:latin typeface="+mn-ea"/>
              </a:rPr>
              <a:t>：　</a:t>
            </a:r>
            <a:r>
              <a:rPr lang="ja-JP" altLang="en-US" dirty="0"/>
              <a:t>ホワイトリストと結果がどの程度分類できるかを確認</a:t>
            </a:r>
            <a:endParaRPr lang="en-US" altLang="ja-JP" dirty="0"/>
          </a:p>
          <a:p>
            <a:pPr lvl="1"/>
            <a:r>
              <a:rPr kumimoji="1" lang="ja-JP" altLang="en-US" dirty="0">
                <a:latin typeface="+mn-ea"/>
              </a:rPr>
              <a:t>テスト </a:t>
            </a:r>
            <a:r>
              <a:rPr kumimoji="1" lang="en-US" altLang="ja-JP" dirty="0">
                <a:latin typeface="+mn-ea"/>
              </a:rPr>
              <a:t>B</a:t>
            </a:r>
            <a:r>
              <a:rPr kumimoji="1" lang="ja-JP" altLang="en-US" dirty="0">
                <a:latin typeface="+mn-ea"/>
              </a:rPr>
              <a:t>：　未知の</a:t>
            </a:r>
            <a:r>
              <a:rPr lang="ja-JP" altLang="en-US" dirty="0"/>
              <a:t>ニュースチャンネルをどの程度検出できるかを確認</a:t>
            </a:r>
          </a:p>
        </p:txBody>
      </p:sp>
      <p:sp>
        <p:nvSpPr>
          <p:cNvPr id="4" name="Date Placeholder 3">
            <a:extLst>
              <a:ext uri="{FF2B5EF4-FFF2-40B4-BE49-F238E27FC236}">
                <a16:creationId xmlns:a16="http://schemas.microsoft.com/office/drawing/2014/main" id="{75C3E1F3-5B6D-4DE2-51C5-9422F555D95D}"/>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B0B38151-EEA4-323F-C606-7272A6EFF7F9}"/>
              </a:ext>
            </a:extLst>
          </p:cNvPr>
          <p:cNvSpPr>
            <a:spLocks noGrp="1"/>
          </p:cNvSpPr>
          <p:nvPr>
            <p:ph type="sldNum" sz="quarter" idx="12"/>
          </p:nvPr>
        </p:nvSpPr>
        <p:spPr/>
        <p:txBody>
          <a:bodyPr/>
          <a:lstStyle/>
          <a:p>
            <a:fld id="{6E796B70-2EF1-4991-9022-6C7BE8324475}" type="slidenum">
              <a:rPr lang="en-US" smtClean="0"/>
              <a:t>30</a:t>
            </a:fld>
            <a:endParaRPr lang="en-US"/>
          </a:p>
        </p:txBody>
      </p:sp>
      <p:sp>
        <p:nvSpPr>
          <p:cNvPr id="6" name="Rectangle: Rounded Corners 5">
            <a:extLst>
              <a:ext uri="{FF2B5EF4-FFF2-40B4-BE49-F238E27FC236}">
                <a16:creationId xmlns:a16="http://schemas.microsoft.com/office/drawing/2014/main" id="{74C174B8-04CC-1C7F-5A73-EDCA11182B39}"/>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7" name="Table 6">
            <a:extLst>
              <a:ext uri="{FF2B5EF4-FFF2-40B4-BE49-F238E27FC236}">
                <a16:creationId xmlns:a16="http://schemas.microsoft.com/office/drawing/2014/main" id="{805DD5AD-C1B3-F8DD-257E-AC67B9B8C4B5}"/>
              </a:ext>
            </a:extLst>
          </p:cNvPr>
          <p:cNvGraphicFramePr>
            <a:graphicFrameLocks noGrp="1"/>
          </p:cNvGraphicFramePr>
          <p:nvPr>
            <p:extLst>
              <p:ext uri="{D42A27DB-BD31-4B8C-83A1-F6EECF244321}">
                <p14:modId xmlns:p14="http://schemas.microsoft.com/office/powerpoint/2010/main" val="1452490501"/>
              </p:ext>
            </p:extLst>
          </p:nvPr>
        </p:nvGraphicFramePr>
        <p:xfrm>
          <a:off x="2013680" y="3111139"/>
          <a:ext cx="8164639" cy="2475816"/>
        </p:xfrm>
        <a:graphic>
          <a:graphicData uri="http://schemas.openxmlformats.org/drawingml/2006/table">
            <a:tbl>
              <a:tblPr firstRow="1" lastRow="1" bandRow="1">
                <a:tableStyleId>{9D7B26C5-4107-4FEC-AEDC-1716B250A1EF}</a:tableStyleId>
              </a:tblPr>
              <a:tblGrid>
                <a:gridCol w="632701">
                  <a:extLst>
                    <a:ext uri="{9D8B030D-6E8A-4147-A177-3AD203B41FA5}">
                      <a16:colId xmlns:a16="http://schemas.microsoft.com/office/drawing/2014/main" val="312668135"/>
                    </a:ext>
                  </a:extLst>
                </a:gridCol>
                <a:gridCol w="1635163">
                  <a:extLst>
                    <a:ext uri="{9D8B030D-6E8A-4147-A177-3AD203B41FA5}">
                      <a16:colId xmlns:a16="http://schemas.microsoft.com/office/drawing/2014/main" val="731613239"/>
                    </a:ext>
                  </a:extLst>
                </a:gridCol>
                <a:gridCol w="2669643">
                  <a:extLst>
                    <a:ext uri="{9D8B030D-6E8A-4147-A177-3AD203B41FA5}">
                      <a16:colId xmlns:a16="http://schemas.microsoft.com/office/drawing/2014/main" val="53224191"/>
                    </a:ext>
                  </a:extLst>
                </a:gridCol>
                <a:gridCol w="1613566">
                  <a:extLst>
                    <a:ext uri="{9D8B030D-6E8A-4147-A177-3AD203B41FA5}">
                      <a16:colId xmlns:a16="http://schemas.microsoft.com/office/drawing/2014/main" val="4243161203"/>
                    </a:ext>
                  </a:extLst>
                </a:gridCol>
                <a:gridCol w="1613566">
                  <a:extLst>
                    <a:ext uri="{9D8B030D-6E8A-4147-A177-3AD203B41FA5}">
                      <a16:colId xmlns:a16="http://schemas.microsoft.com/office/drawing/2014/main" val="1667018330"/>
                    </a:ext>
                  </a:extLst>
                </a:gridCol>
              </a:tblGrid>
              <a:tr h="436074">
                <a:tc>
                  <a:txBody>
                    <a:bodyPr/>
                    <a:lstStyle/>
                    <a:p>
                      <a:endParaRPr lang="en-US" dirty="0">
                        <a:latin typeface="+mn-ea"/>
                        <a:ea typeface="+mn-ea"/>
                      </a:endParaRPr>
                    </a:p>
                  </a:txBody>
                  <a:tcPr anchor="ctr"/>
                </a:tc>
                <a:tc>
                  <a:txBody>
                    <a:bodyPr/>
                    <a:lstStyle/>
                    <a:p>
                      <a:r>
                        <a:rPr lang="ja-JP" altLang="en-US" dirty="0">
                          <a:latin typeface="+mn-ea"/>
                          <a:ea typeface="+mn-ea"/>
                        </a:rPr>
                        <a:t>ラベル</a:t>
                      </a:r>
                      <a:endParaRPr lang="en-US" dirty="0">
                        <a:latin typeface="+mn-ea"/>
                        <a:ea typeface="+mn-ea"/>
                      </a:endParaRPr>
                    </a:p>
                  </a:txBody>
                  <a:tcPr anchor="ctr"/>
                </a:tc>
                <a:tc>
                  <a:txBody>
                    <a:bodyPr/>
                    <a:lstStyle/>
                    <a:p>
                      <a:pPr algn="ctr"/>
                      <a:r>
                        <a:rPr lang="ja-JP" altLang="en-US" dirty="0"/>
                        <a:t>ホワイトリストで分類件数</a:t>
                      </a:r>
                      <a:endParaRPr lang="en-US" dirty="0">
                        <a:latin typeface="+mn-ea"/>
                        <a:ea typeface="+mn-ea"/>
                      </a:endParaRPr>
                    </a:p>
                  </a:txBody>
                  <a:tcPr anchor="ctr">
                    <a:lnR w="12700" cap="flat" cmpd="sng" algn="ctr">
                      <a:solidFill>
                        <a:schemeClr val="tx1"/>
                      </a:solidFill>
                      <a:prstDash val="solid"/>
                      <a:round/>
                      <a:headEnd type="none" w="med" len="med"/>
                      <a:tailEnd type="none" w="med" len="med"/>
                    </a:lnR>
                  </a:tcPr>
                </a:tc>
                <a:tc>
                  <a:txBody>
                    <a:bodyPr/>
                    <a:lstStyle/>
                    <a:p>
                      <a:pPr algn="ctr"/>
                      <a:r>
                        <a:rPr lang="ja-JP" altLang="en-US" sz="1800" dirty="0">
                          <a:latin typeface="+mn-ea"/>
                          <a:ea typeface="+mn-ea"/>
                        </a:rPr>
                        <a:t>テスト</a:t>
                      </a:r>
                      <a:r>
                        <a:rPr lang="en-US" sz="1800" dirty="0">
                          <a:latin typeface="+mn-ea"/>
                          <a:ea typeface="+mn-ea"/>
                        </a:rPr>
                        <a:t> 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algn="ctr"/>
                      <a:r>
                        <a:rPr lang="ja-JP" altLang="en-US" sz="1800" b="1" dirty="0">
                          <a:latin typeface="+mn-ea"/>
                          <a:ea typeface="+mn-ea"/>
                        </a:rPr>
                        <a:t>テスト</a:t>
                      </a:r>
                      <a:r>
                        <a:rPr lang="en-US" altLang="ja-JP" sz="1800" b="1" dirty="0">
                          <a:latin typeface="+mn-ea"/>
                          <a:ea typeface="+mn-ea"/>
                        </a:rPr>
                        <a:t> B</a:t>
                      </a:r>
                      <a:endParaRPr lang="en-US" sz="1800" dirty="0">
                        <a:latin typeface="+mn-ea"/>
                        <a:ea typeface="+mn-ea"/>
                      </a:endParaRPr>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54064952"/>
                  </a:ext>
                </a:extLst>
              </a:tr>
              <a:tr h="436074">
                <a:tc>
                  <a:txBody>
                    <a:bodyPr/>
                    <a:lstStyle/>
                    <a:p>
                      <a:r>
                        <a:rPr lang="en-US" dirty="0">
                          <a:latin typeface="+mn-ea"/>
                          <a:ea typeface="+mn-ea"/>
                        </a:rPr>
                        <a:t>0</a:t>
                      </a:r>
                    </a:p>
                  </a:txBody>
                  <a:tcPr anchor="ctr">
                    <a:lnB w="12700" cap="flat" cmpd="sng" algn="ctr">
                      <a:solidFill>
                        <a:schemeClr val="tx1"/>
                      </a:solidFill>
                      <a:prstDash val="solid"/>
                      <a:round/>
                      <a:headEnd type="none" w="med" len="med"/>
                      <a:tailEnd type="none" w="med" len="med"/>
                    </a:lnB>
                    <a:solidFill>
                      <a:schemeClr val="bg1"/>
                    </a:solidFill>
                  </a:tcPr>
                </a:tc>
                <a:tc>
                  <a:txBody>
                    <a:bodyPr/>
                    <a:lstStyle/>
                    <a:p>
                      <a:r>
                        <a:rPr lang="ja-JP" altLang="en-US" dirty="0">
                          <a:latin typeface="+mn-ea"/>
                          <a:ea typeface="+mn-ea"/>
                        </a:rPr>
                        <a:t>オフィシャル</a:t>
                      </a:r>
                    </a:p>
                  </a:txBody>
                  <a:tcPr anchor="ctr">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mn-ea"/>
                          <a:ea typeface="+mn-ea"/>
                        </a:rPr>
                        <a:t>6</a:t>
                      </a:r>
                    </a:p>
                  </a:txBody>
                  <a:tcPr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dirty="0">
                        <a:latin typeface="+mn-ea"/>
                        <a:ea typeface="+mn-ea"/>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tc>
                  <a:txBody>
                    <a:bodyPr/>
                    <a:lstStyle/>
                    <a:p>
                      <a:endParaRPr lang="en-US" dirty="0">
                        <a:latin typeface="+mn-ea"/>
                        <a:ea typeface="+mn-ea"/>
                      </a:endParaRPr>
                    </a:p>
                  </a:txBody>
                  <a:tcP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944626216"/>
                  </a:ext>
                </a:extLst>
              </a:tr>
              <a:tr h="436074">
                <a:tc>
                  <a:txBody>
                    <a:bodyPr/>
                    <a:lstStyle/>
                    <a:p>
                      <a:r>
                        <a:rPr lang="en-US" dirty="0">
                          <a:latin typeface="+mn-ea"/>
                          <a:ea typeface="+mn-ea"/>
                        </a:rPr>
                        <a:t>1</a:t>
                      </a: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ja-JP" altLang="en-US" dirty="0">
                          <a:latin typeface="+mn-ea"/>
                          <a:ea typeface="+mn-ea"/>
                        </a:rPr>
                        <a:t>ニュース</a:t>
                      </a: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mn-ea"/>
                          <a:ea typeface="+mn-ea"/>
                        </a:rPr>
                        <a:t>220</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dirty="0">
                          <a:latin typeface="+mn-ea"/>
                          <a:ea typeface="+mn-ea"/>
                        </a:rPr>
                        <a:t>220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endParaRPr lang="en-US" dirty="0">
                        <a:latin typeface="+mn-ea"/>
                        <a:ea typeface="+mn-ea"/>
                      </a:endParaRPr>
                    </a:p>
                  </a:txBody>
                  <a:tcPr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75000"/>
                      </a:schemeClr>
                    </a:solidFill>
                  </a:tcPr>
                </a:tc>
                <a:extLst>
                  <a:ext uri="{0D108BD9-81ED-4DB2-BD59-A6C34878D82A}">
                    <a16:rowId xmlns:a16="http://schemas.microsoft.com/office/drawing/2014/main" val="293278461"/>
                  </a:ext>
                </a:extLst>
              </a:tr>
              <a:tr h="218037">
                <a:tc rowSpan="2">
                  <a:txBody>
                    <a:bodyPr/>
                    <a:lstStyle/>
                    <a:p>
                      <a:r>
                        <a:rPr lang="en-US" dirty="0">
                          <a:latin typeface="+mn-ea"/>
                          <a:ea typeface="+mn-ea"/>
                        </a:rPr>
                        <a:t>2</a:t>
                      </a:r>
                    </a:p>
                  </a:txBody>
                  <a:tcPr anchor="ctr">
                    <a:lnT w="12700" cap="flat" cmpd="sng" algn="ctr">
                      <a:solidFill>
                        <a:schemeClr val="tx1"/>
                      </a:solidFill>
                      <a:prstDash val="solid"/>
                      <a:round/>
                      <a:headEnd type="none" w="med" len="med"/>
                      <a:tailEnd type="none" w="med" len="med"/>
                    </a:lnT>
                    <a:solidFill>
                      <a:schemeClr val="bg1"/>
                    </a:solidFill>
                  </a:tcPr>
                </a:tc>
                <a:tc rowSpan="2">
                  <a:txBody>
                    <a:bodyPr/>
                    <a:lstStyle/>
                    <a:p>
                      <a:r>
                        <a:rPr lang="ja-JP" altLang="en-US" dirty="0">
                          <a:latin typeface="+mn-ea"/>
                          <a:ea typeface="+mn-ea"/>
                        </a:rPr>
                        <a:t>第三者</a:t>
                      </a:r>
                    </a:p>
                  </a:txBody>
                  <a:tcPr anchor="ctr">
                    <a:lnT w="12700" cap="flat" cmpd="sng" algn="ctr">
                      <a:solidFill>
                        <a:schemeClr val="tx1"/>
                      </a:solidFill>
                      <a:prstDash val="solid"/>
                      <a:round/>
                      <a:headEnd type="none" w="med" len="med"/>
                      <a:tailEnd type="none" w="med" len="med"/>
                    </a:lnT>
                    <a:solidFill>
                      <a:schemeClr val="bg1"/>
                    </a:solidFill>
                  </a:tcPr>
                </a:tc>
                <a:tc rowSpan="2">
                  <a:txBody>
                    <a:bodyPr/>
                    <a:lstStyle/>
                    <a:p>
                      <a:pPr algn="ctr"/>
                      <a:r>
                        <a:rPr lang="en-US" b="0" dirty="0">
                          <a:latin typeface="+mn-ea"/>
                          <a:ea typeface="+mn-ea"/>
                        </a:rPr>
                        <a:t>774</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solidFill>
                  </a:tcPr>
                </a:tc>
                <a:tc rowSpan="2">
                  <a:txBody>
                    <a:bodyPr/>
                    <a:lstStyle/>
                    <a:p>
                      <a:pPr algn="ctr"/>
                      <a:r>
                        <a:rPr lang="en-US" b="0" dirty="0">
                          <a:latin typeface="+mn-ea"/>
                          <a:ea typeface="+mn-ea"/>
                        </a:rPr>
                        <a:t>774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dirty="0">
                          <a:latin typeface="+mn-ea"/>
                          <a:ea typeface="+mn-ea"/>
                        </a:rPr>
                        <a:t>18 (</a:t>
                      </a:r>
                      <a:r>
                        <a:rPr lang="ja-JP" altLang="en-US" dirty="0">
                          <a:latin typeface="+mn-ea"/>
                          <a:ea typeface="+mn-ea"/>
                        </a:rPr>
                        <a:t>ニュース</a:t>
                      </a:r>
                      <a:r>
                        <a:rPr lang="en-US" dirty="0">
                          <a:latin typeface="+mn-ea"/>
                          <a:ea typeface="+mn-ea"/>
                        </a:rPr>
                        <a:t>)</a:t>
                      </a:r>
                    </a:p>
                  </a:txBody>
                  <a:tcPr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681573899"/>
                  </a:ext>
                </a:extLst>
              </a:tr>
              <a:tr h="218037">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a:r>
                        <a:rPr lang="en-US" dirty="0">
                          <a:latin typeface="+mn-ea"/>
                          <a:ea typeface="+mn-ea"/>
                        </a:rPr>
                        <a:t>202 (</a:t>
                      </a:r>
                      <a:r>
                        <a:rPr lang="ja-JP" altLang="en-US" dirty="0">
                          <a:latin typeface="+mn-ea"/>
                          <a:ea typeface="+mn-ea"/>
                        </a:rPr>
                        <a:t>第三者</a:t>
                      </a:r>
                      <a:r>
                        <a:rPr lang="en-US" dirty="0">
                          <a:latin typeface="+mn-ea"/>
                          <a:ea typeface="+mn-ea"/>
                        </a:rPr>
                        <a:t>)</a:t>
                      </a:r>
                    </a:p>
                  </a:txBody>
                  <a:tcPr anchor="ctr">
                    <a:lnL w="12700" cap="flat" cmpd="sng" algn="ctr">
                      <a:solidFill>
                        <a:schemeClr val="tx1"/>
                      </a:solidFill>
                      <a:prstDash val="solid"/>
                      <a:round/>
                      <a:headEnd type="none" w="med" len="med"/>
                      <a:tailEnd type="none" w="med" len="med"/>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509159747"/>
                  </a:ext>
                </a:extLst>
              </a:tr>
              <a:tr h="436074">
                <a:tc>
                  <a:txBody>
                    <a:bodyPr/>
                    <a:lstStyle/>
                    <a:p>
                      <a:endParaRPr lang="en-US" dirty="0">
                        <a:latin typeface="+mn-ea"/>
                        <a:ea typeface="+mn-ea"/>
                      </a:endParaRPr>
                    </a:p>
                  </a:txBody>
                  <a:tcPr anchor="ctr"/>
                </a:tc>
                <a:tc>
                  <a:txBody>
                    <a:bodyPr/>
                    <a:lstStyle/>
                    <a:p>
                      <a:r>
                        <a:rPr lang="ja-JP" altLang="en-US" dirty="0">
                          <a:latin typeface="+mn-ea"/>
                          <a:ea typeface="+mn-ea"/>
                        </a:rPr>
                        <a:t>合計</a:t>
                      </a:r>
                      <a:endParaRPr lang="en-US" dirty="0">
                        <a:latin typeface="+mn-ea"/>
                        <a:ea typeface="+mn-ea"/>
                      </a:endParaRPr>
                    </a:p>
                  </a:txBody>
                  <a:tcPr anchor="ctr"/>
                </a:tc>
                <a:tc>
                  <a:txBody>
                    <a:bodyPr/>
                    <a:lstStyle/>
                    <a:p>
                      <a:pPr algn="ctr"/>
                      <a:r>
                        <a:rPr lang="en-US" b="0" dirty="0">
                          <a:latin typeface="+mn-ea"/>
                          <a:ea typeface="+mn-ea"/>
                        </a:rPr>
                        <a:t>1000</a:t>
                      </a:r>
                    </a:p>
                  </a:txBody>
                  <a:tcPr anchor="ctr">
                    <a:lnR w="12700" cap="flat" cmpd="sng" algn="ctr">
                      <a:solidFill>
                        <a:schemeClr val="tx1"/>
                      </a:solidFill>
                      <a:prstDash val="solid"/>
                      <a:round/>
                      <a:headEnd type="none" w="med" len="med"/>
                      <a:tailEnd type="none" w="med" len="med"/>
                    </a:lnR>
                  </a:tcPr>
                </a:tc>
                <a:tc>
                  <a:txBody>
                    <a:bodyPr/>
                    <a:lstStyle/>
                    <a:p>
                      <a:pPr algn="ctr"/>
                      <a:r>
                        <a:rPr lang="en-US" b="0" dirty="0">
                          <a:latin typeface="+mn-ea"/>
                          <a:ea typeface="+mn-ea"/>
                        </a:rPr>
                        <a:t>994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b="0" dirty="0">
                          <a:latin typeface="+mn-ea"/>
                          <a:ea typeface="+mn-ea"/>
                        </a:rPr>
                        <a:t>220</a:t>
                      </a: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301774442"/>
                  </a:ext>
                </a:extLst>
              </a:tr>
            </a:tbl>
          </a:graphicData>
        </a:graphic>
      </p:graphicFrame>
    </p:spTree>
    <p:extLst>
      <p:ext uri="{BB962C8B-B14F-4D97-AF65-F5344CB8AC3E}">
        <p14:creationId xmlns:p14="http://schemas.microsoft.com/office/powerpoint/2010/main" val="135033277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23EA65-93C1-0506-4340-DFE0DDC3407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79E2E4-DF43-CA2A-9EB9-F44209F00BF3}"/>
              </a:ext>
            </a:extLst>
          </p:cNvPr>
          <p:cNvSpPr>
            <a:spLocks noGrp="1"/>
          </p:cNvSpPr>
          <p:nvPr>
            <p:ph type="title"/>
          </p:nvPr>
        </p:nvSpPr>
        <p:spPr/>
        <p:txBody>
          <a:bodyPr/>
          <a:lstStyle/>
          <a:p>
            <a:r>
              <a:rPr kumimoji="1" lang="ja-JP" altLang="en-US" dirty="0"/>
              <a:t>検索キーワードでグループ化された動画数</a:t>
            </a:r>
            <a:endParaRPr kumimoji="1" lang="ja-JP" altLang="en-US" b="1" dirty="0"/>
          </a:p>
        </p:txBody>
      </p:sp>
      <p:sp>
        <p:nvSpPr>
          <p:cNvPr id="3" name="Content Placeholder 2">
            <a:extLst>
              <a:ext uri="{FF2B5EF4-FFF2-40B4-BE49-F238E27FC236}">
                <a16:creationId xmlns:a16="http://schemas.microsoft.com/office/drawing/2014/main" id="{1A2DB489-1DA1-8FAF-8D71-1EAB02D7A9E6}"/>
              </a:ext>
            </a:extLst>
          </p:cNvPr>
          <p:cNvSpPr>
            <a:spLocks noGrp="1"/>
          </p:cNvSpPr>
          <p:nvPr>
            <p:ph idx="1"/>
          </p:nvPr>
        </p:nvSpPr>
        <p:spPr>
          <a:xfrm>
            <a:off x="838200" y="1825625"/>
            <a:ext cx="10515600" cy="2234746"/>
          </a:xfrm>
        </p:spPr>
        <p:txBody>
          <a:bodyPr>
            <a:normAutofit fontScale="92500"/>
          </a:bodyPr>
          <a:lstStyle/>
          <a:p>
            <a:pPr>
              <a:buFont typeface="+mj-ea"/>
              <a:buAutoNum type="circleNumDbPlain"/>
            </a:pPr>
            <a:r>
              <a:rPr lang="en-US" altLang="ja-JP" dirty="0">
                <a:latin typeface="+mn-ea"/>
              </a:rPr>
              <a:t>"</a:t>
            </a:r>
            <a:r>
              <a:rPr lang="en-US" altLang="ja-JP" dirty="0" err="1">
                <a:latin typeface="+mn-ea"/>
              </a:rPr>
              <a:t>pemilihan</a:t>
            </a:r>
            <a:r>
              <a:rPr lang="en-US" altLang="ja-JP" dirty="0">
                <a:latin typeface="+mn-ea"/>
              </a:rPr>
              <a:t>“</a:t>
            </a:r>
          </a:p>
          <a:p>
            <a:pPr>
              <a:buFont typeface="+mj-ea"/>
              <a:buAutoNum type="circleNumDbPlain"/>
            </a:pPr>
            <a:r>
              <a:rPr lang="en-US" altLang="ja-JP" dirty="0">
                <a:latin typeface="+mn-ea"/>
              </a:rPr>
              <a:t>"</a:t>
            </a:r>
            <a:r>
              <a:rPr lang="en-US" altLang="ja-JP" dirty="0" err="1">
                <a:latin typeface="+mn-ea"/>
              </a:rPr>
              <a:t>pemilihan</a:t>
            </a:r>
            <a:r>
              <a:rPr lang="en-US" altLang="ja-JP" dirty="0">
                <a:latin typeface="+mn-ea"/>
              </a:rPr>
              <a:t> </a:t>
            </a:r>
            <a:r>
              <a:rPr lang="en-US" altLang="ja-JP" dirty="0" err="1">
                <a:latin typeface="+mn-ea"/>
              </a:rPr>
              <a:t>presiden</a:t>
            </a:r>
            <a:r>
              <a:rPr lang="en-US" altLang="ja-JP" dirty="0">
                <a:latin typeface="+mn-ea"/>
              </a:rPr>
              <a:t>“</a:t>
            </a:r>
          </a:p>
          <a:p>
            <a:pPr>
              <a:buFont typeface="+mj-ea"/>
              <a:buAutoNum type="circleNumDbPlain"/>
            </a:pPr>
            <a:r>
              <a:rPr lang="en-US" altLang="ja-JP" dirty="0">
                <a:latin typeface="+mn-ea"/>
              </a:rPr>
              <a:t>"</a:t>
            </a:r>
            <a:r>
              <a:rPr lang="en-US" altLang="ja-JP" dirty="0" err="1">
                <a:latin typeface="+mn-ea"/>
              </a:rPr>
              <a:t>Subianto"|"Pranowo"|"Baswedan</a:t>
            </a:r>
            <a:r>
              <a:rPr lang="en-US" altLang="ja-JP" dirty="0">
                <a:latin typeface="+mn-ea"/>
              </a:rPr>
              <a:t>"</a:t>
            </a:r>
          </a:p>
          <a:p>
            <a:pPr>
              <a:buFont typeface="+mj-ea"/>
              <a:buAutoNum type="circleNumDbPlain"/>
            </a:pPr>
            <a:r>
              <a:rPr lang="en-US" altLang="ja-JP" dirty="0">
                <a:latin typeface="+mn-ea"/>
              </a:rPr>
              <a:t>"Prabowo </a:t>
            </a:r>
            <a:r>
              <a:rPr lang="en-US" altLang="ja-JP" dirty="0" err="1">
                <a:latin typeface="+mn-ea"/>
              </a:rPr>
              <a:t>Subianto"|"Ganjar</a:t>
            </a:r>
            <a:r>
              <a:rPr lang="en-US" altLang="ja-JP" dirty="0">
                <a:latin typeface="+mn-ea"/>
              </a:rPr>
              <a:t> </a:t>
            </a:r>
            <a:r>
              <a:rPr lang="en-US" altLang="ja-JP" dirty="0" err="1">
                <a:latin typeface="+mn-ea"/>
              </a:rPr>
              <a:t>Pranowo"|"Anies</a:t>
            </a:r>
            <a:r>
              <a:rPr lang="en-US" altLang="ja-JP" dirty="0">
                <a:latin typeface="+mn-ea"/>
              </a:rPr>
              <a:t> Baswedan"</a:t>
            </a:r>
          </a:p>
          <a:p>
            <a:pPr>
              <a:buFont typeface="+mj-ea"/>
              <a:buAutoNum type="circleNumDbPlain"/>
            </a:pPr>
            <a:r>
              <a:rPr lang="en-US" altLang="ja-JP" dirty="0">
                <a:latin typeface="+mn-ea"/>
              </a:rPr>
              <a:t>"Prabowo </a:t>
            </a:r>
            <a:r>
              <a:rPr lang="en-US" altLang="ja-JP" dirty="0" err="1">
                <a:latin typeface="+mn-ea"/>
              </a:rPr>
              <a:t>Subianto"|"Ganjar</a:t>
            </a:r>
            <a:r>
              <a:rPr lang="en-US" altLang="ja-JP" dirty="0">
                <a:latin typeface="+mn-ea"/>
              </a:rPr>
              <a:t> </a:t>
            </a:r>
            <a:r>
              <a:rPr lang="en-US" altLang="ja-JP" dirty="0" err="1">
                <a:latin typeface="+mn-ea"/>
              </a:rPr>
              <a:t>Pranowo"|"Anies</a:t>
            </a:r>
            <a:r>
              <a:rPr lang="en-US" altLang="ja-JP" dirty="0">
                <a:latin typeface="+mn-ea"/>
              </a:rPr>
              <a:t> Baswedan"|"</a:t>
            </a:r>
            <a:r>
              <a:rPr lang="en-US" altLang="ja-JP" dirty="0" err="1">
                <a:latin typeface="+mn-ea"/>
              </a:rPr>
              <a:t>pemilihan</a:t>
            </a:r>
            <a:r>
              <a:rPr lang="en-US" altLang="ja-JP" dirty="0">
                <a:latin typeface="+mn-ea"/>
              </a:rPr>
              <a:t> </a:t>
            </a:r>
            <a:r>
              <a:rPr lang="en-US" altLang="ja-JP" dirty="0" err="1">
                <a:latin typeface="+mn-ea"/>
              </a:rPr>
              <a:t>presiden</a:t>
            </a:r>
            <a:r>
              <a:rPr lang="en-US" altLang="ja-JP" dirty="0">
                <a:latin typeface="+mn-ea"/>
              </a:rPr>
              <a:t>"</a:t>
            </a:r>
          </a:p>
        </p:txBody>
      </p:sp>
      <p:sp>
        <p:nvSpPr>
          <p:cNvPr id="4" name="Date Placeholder 3">
            <a:extLst>
              <a:ext uri="{FF2B5EF4-FFF2-40B4-BE49-F238E27FC236}">
                <a16:creationId xmlns:a16="http://schemas.microsoft.com/office/drawing/2014/main" id="{191F1D71-BA70-9E0E-B2DE-1FEE47286A5C}"/>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3202C215-E314-8B48-B51E-D876C2281931}"/>
              </a:ext>
            </a:extLst>
          </p:cNvPr>
          <p:cNvSpPr>
            <a:spLocks noGrp="1"/>
          </p:cNvSpPr>
          <p:nvPr>
            <p:ph type="sldNum" sz="quarter" idx="12"/>
          </p:nvPr>
        </p:nvSpPr>
        <p:spPr/>
        <p:txBody>
          <a:bodyPr/>
          <a:lstStyle/>
          <a:p>
            <a:fld id="{6E796B70-2EF1-4991-9022-6C7BE8324475}" type="slidenum">
              <a:rPr lang="en-US" smtClean="0"/>
              <a:t>31</a:t>
            </a:fld>
            <a:endParaRPr lang="en-US"/>
          </a:p>
        </p:txBody>
      </p:sp>
      <p:sp>
        <p:nvSpPr>
          <p:cNvPr id="6" name="Rectangle: Rounded Corners 5">
            <a:extLst>
              <a:ext uri="{FF2B5EF4-FFF2-40B4-BE49-F238E27FC236}">
                <a16:creationId xmlns:a16="http://schemas.microsoft.com/office/drawing/2014/main" id="{B16F00F8-A842-62CC-21E8-6DBCC2416471}"/>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32712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C0E3C2-D98C-E90A-8148-08CBEB9FE5B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82980A-5F28-0D2A-5069-1B57A8A8A74D}"/>
              </a:ext>
            </a:extLst>
          </p:cNvPr>
          <p:cNvSpPr>
            <a:spLocks noGrp="1"/>
          </p:cNvSpPr>
          <p:nvPr>
            <p:ph type="title"/>
          </p:nvPr>
        </p:nvSpPr>
        <p:spPr/>
        <p:txBody>
          <a:bodyPr/>
          <a:lstStyle/>
          <a:p>
            <a:r>
              <a:rPr kumimoji="1" lang="ja-JP" altLang="en-US" dirty="0"/>
              <a:t>動画分類の</a:t>
            </a:r>
            <a:r>
              <a:rPr kumimoji="1" lang="ja-JP" altLang="en-US" b="1" dirty="0"/>
              <a:t>評価</a:t>
            </a:r>
          </a:p>
        </p:txBody>
      </p:sp>
      <p:sp>
        <p:nvSpPr>
          <p:cNvPr id="4" name="Date Placeholder 3">
            <a:extLst>
              <a:ext uri="{FF2B5EF4-FFF2-40B4-BE49-F238E27FC236}">
                <a16:creationId xmlns:a16="http://schemas.microsoft.com/office/drawing/2014/main" id="{1B37F652-E3CC-0CFA-968E-53389EE16B61}"/>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5E47AB06-FD75-9348-8104-E1D4FF88EBF5}"/>
              </a:ext>
            </a:extLst>
          </p:cNvPr>
          <p:cNvSpPr>
            <a:spLocks noGrp="1"/>
          </p:cNvSpPr>
          <p:nvPr>
            <p:ph type="sldNum" sz="quarter" idx="12"/>
          </p:nvPr>
        </p:nvSpPr>
        <p:spPr/>
        <p:txBody>
          <a:bodyPr/>
          <a:lstStyle/>
          <a:p>
            <a:fld id="{6E796B70-2EF1-4991-9022-6C7BE8324475}" type="slidenum">
              <a:rPr lang="en-US" smtClean="0"/>
              <a:t>32</a:t>
            </a:fld>
            <a:endParaRPr lang="en-US"/>
          </a:p>
        </p:txBody>
      </p:sp>
      <p:sp>
        <p:nvSpPr>
          <p:cNvPr id="6" name="Rectangle: Rounded Corners 5">
            <a:extLst>
              <a:ext uri="{FF2B5EF4-FFF2-40B4-BE49-F238E27FC236}">
                <a16:creationId xmlns:a16="http://schemas.microsoft.com/office/drawing/2014/main" id="{88C030B2-517D-867F-C316-DBE713BC7101}"/>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a:extLst>
              <a:ext uri="{FF2B5EF4-FFF2-40B4-BE49-F238E27FC236}">
                <a16:creationId xmlns:a16="http://schemas.microsoft.com/office/drawing/2014/main" id="{EC2E0DE7-802A-E6DC-E8FE-FBACEFB33DB7}"/>
              </a:ext>
            </a:extLst>
          </p:cNvPr>
          <p:cNvPicPr>
            <a:picLocks noChangeAspect="1"/>
          </p:cNvPicPr>
          <p:nvPr/>
        </p:nvPicPr>
        <p:blipFill>
          <a:blip r:embed="rId3"/>
          <a:srcRect t="6128"/>
          <a:stretch/>
        </p:blipFill>
        <p:spPr>
          <a:xfrm>
            <a:off x="838200" y="1793876"/>
            <a:ext cx="4684568" cy="3669888"/>
          </a:xfrm>
          <a:prstGeom prst="rect">
            <a:avLst/>
          </a:prstGeom>
        </p:spPr>
      </p:pic>
      <p:pic>
        <p:nvPicPr>
          <p:cNvPr id="9" name="Picture 8">
            <a:extLst>
              <a:ext uri="{FF2B5EF4-FFF2-40B4-BE49-F238E27FC236}">
                <a16:creationId xmlns:a16="http://schemas.microsoft.com/office/drawing/2014/main" id="{F61C2FA1-6CF6-1AB6-0586-075086E8B539}"/>
              </a:ext>
            </a:extLst>
          </p:cNvPr>
          <p:cNvPicPr>
            <a:picLocks noChangeAspect="1"/>
          </p:cNvPicPr>
          <p:nvPr/>
        </p:nvPicPr>
        <p:blipFill>
          <a:blip r:embed="rId4"/>
          <a:srcRect t="6131" b="1"/>
          <a:stretch/>
        </p:blipFill>
        <p:spPr>
          <a:xfrm>
            <a:off x="6669235" y="1793876"/>
            <a:ext cx="4684706" cy="3669888"/>
          </a:xfrm>
          <a:prstGeom prst="rect">
            <a:avLst/>
          </a:prstGeom>
        </p:spPr>
      </p:pic>
      <p:sp>
        <p:nvSpPr>
          <p:cNvPr id="12" name="Rectangle 11">
            <a:extLst>
              <a:ext uri="{FF2B5EF4-FFF2-40B4-BE49-F238E27FC236}">
                <a16:creationId xmlns:a16="http://schemas.microsoft.com/office/drawing/2014/main" id="{AF9DE2B4-05B2-3265-7E76-2387D49A45F3}"/>
              </a:ext>
            </a:extLst>
          </p:cNvPr>
          <p:cNvSpPr/>
          <p:nvPr/>
        </p:nvSpPr>
        <p:spPr>
          <a:xfrm>
            <a:off x="838200" y="5428098"/>
            <a:ext cx="4684568" cy="44066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sz="2000" dirty="0">
                <a:solidFill>
                  <a:schemeClr val="tx1"/>
                </a:solidFill>
                <a:latin typeface="+mn-ea"/>
              </a:rPr>
              <a:t>テスト</a:t>
            </a:r>
            <a:r>
              <a:rPr lang="en-US" altLang="ja-JP" sz="2000" dirty="0">
                <a:solidFill>
                  <a:schemeClr val="tx1"/>
                </a:solidFill>
                <a:latin typeface="+mn-ea"/>
              </a:rPr>
              <a:t>A</a:t>
            </a:r>
            <a:r>
              <a:rPr lang="ja-JP" altLang="en-US" sz="2000" dirty="0">
                <a:solidFill>
                  <a:schemeClr val="tx1"/>
                </a:solidFill>
                <a:latin typeface="+mn-ea"/>
              </a:rPr>
              <a:t> での混同行列</a:t>
            </a:r>
          </a:p>
        </p:txBody>
      </p:sp>
      <p:sp>
        <p:nvSpPr>
          <p:cNvPr id="13" name="TextBox 12">
            <a:extLst>
              <a:ext uri="{FF2B5EF4-FFF2-40B4-BE49-F238E27FC236}">
                <a16:creationId xmlns:a16="http://schemas.microsoft.com/office/drawing/2014/main" id="{A3C8C8F5-0258-10DC-A60D-D52140428AD6}"/>
              </a:ext>
            </a:extLst>
          </p:cNvPr>
          <p:cNvSpPr txBox="1"/>
          <p:nvPr/>
        </p:nvSpPr>
        <p:spPr>
          <a:xfrm>
            <a:off x="6669234" y="5463764"/>
            <a:ext cx="4684707" cy="400110"/>
          </a:xfrm>
          <a:prstGeom prst="rect">
            <a:avLst/>
          </a:prstGeom>
          <a:noFill/>
        </p:spPr>
        <p:txBody>
          <a:bodyPr wrap="square">
            <a:spAutoFit/>
          </a:bodyPr>
          <a:lstStyle/>
          <a:p>
            <a:pPr algn="ctr"/>
            <a:r>
              <a:rPr lang="ja-JP" altLang="en-US" sz="2000" dirty="0">
                <a:solidFill>
                  <a:schemeClr val="tx1"/>
                </a:solidFill>
                <a:latin typeface="+mn-ea"/>
              </a:rPr>
              <a:t>テスト</a:t>
            </a:r>
            <a:r>
              <a:rPr lang="en-US" altLang="ja-JP" sz="2000" dirty="0">
                <a:solidFill>
                  <a:schemeClr val="tx1"/>
                </a:solidFill>
                <a:latin typeface="+mn-ea"/>
              </a:rPr>
              <a:t>B</a:t>
            </a:r>
            <a:r>
              <a:rPr lang="ja-JP" altLang="en-US" sz="2000" dirty="0">
                <a:solidFill>
                  <a:schemeClr val="tx1"/>
                </a:solidFill>
                <a:latin typeface="+mn-ea"/>
              </a:rPr>
              <a:t>の混同行列</a:t>
            </a:r>
          </a:p>
        </p:txBody>
      </p:sp>
    </p:spTree>
    <p:extLst>
      <p:ext uri="{BB962C8B-B14F-4D97-AF65-F5344CB8AC3E}">
        <p14:creationId xmlns:p14="http://schemas.microsoft.com/office/powerpoint/2010/main" val="85061445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BE1528-DFAE-10E5-C0B8-0B70969A78D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D293197-7DB1-50FC-6EB2-E10E7F727F29}"/>
              </a:ext>
            </a:extLst>
          </p:cNvPr>
          <p:cNvSpPr>
            <a:spLocks noGrp="1"/>
          </p:cNvSpPr>
          <p:nvPr>
            <p:ph type="title"/>
          </p:nvPr>
        </p:nvSpPr>
        <p:spPr/>
        <p:txBody>
          <a:bodyPr/>
          <a:lstStyle/>
          <a:p>
            <a:r>
              <a:rPr kumimoji="1" lang="ja-JP" altLang="en-US" dirty="0"/>
              <a:t>動画分類の</a:t>
            </a:r>
            <a:r>
              <a:rPr lang="ja-JP" altLang="en-US" b="1" dirty="0">
                <a:latin typeface="Meiryo UI" panose="020B0604030504040204" pitchFamily="50" charset="-128"/>
                <a:ea typeface="Meiryo UI" panose="020B0604030504040204" pitchFamily="50" charset="-128"/>
              </a:rPr>
              <a:t>誤り分析</a:t>
            </a:r>
            <a:endParaRPr kumimoji="1" lang="ja-JP" altLang="en-US" b="1" dirty="0"/>
          </a:p>
        </p:txBody>
      </p:sp>
      <p:sp>
        <p:nvSpPr>
          <p:cNvPr id="3" name="Content Placeholder 2">
            <a:extLst>
              <a:ext uri="{FF2B5EF4-FFF2-40B4-BE49-F238E27FC236}">
                <a16:creationId xmlns:a16="http://schemas.microsoft.com/office/drawing/2014/main" id="{EE32E52E-F3EE-A592-B371-ED31E841314E}"/>
              </a:ext>
            </a:extLst>
          </p:cNvPr>
          <p:cNvSpPr>
            <a:spLocks noGrp="1"/>
          </p:cNvSpPr>
          <p:nvPr>
            <p:ph idx="1"/>
          </p:nvPr>
        </p:nvSpPr>
        <p:spPr>
          <a:xfrm>
            <a:off x="838200" y="1825625"/>
            <a:ext cx="10515600" cy="508784"/>
          </a:xfrm>
        </p:spPr>
        <p:txBody>
          <a:bodyPr>
            <a:normAutofit fontScale="85000" lnSpcReduction="10000"/>
          </a:bodyPr>
          <a:lstStyle/>
          <a:p>
            <a:r>
              <a:rPr lang="ja-JP" altLang="en-US" dirty="0">
                <a:latin typeface="+mn-ea"/>
              </a:rPr>
              <a:t>テスト</a:t>
            </a:r>
            <a:r>
              <a:rPr lang="en-US" altLang="ja-JP" dirty="0">
                <a:latin typeface="+mn-ea"/>
              </a:rPr>
              <a:t>A</a:t>
            </a:r>
            <a:r>
              <a:rPr lang="ja-JP" altLang="en-US" dirty="0">
                <a:latin typeface="+mn-ea"/>
              </a:rPr>
              <a:t>，テスト</a:t>
            </a:r>
            <a:r>
              <a:rPr lang="en-US" altLang="ja-JP" dirty="0">
                <a:latin typeface="+mn-ea"/>
              </a:rPr>
              <a:t>B</a:t>
            </a:r>
            <a:r>
              <a:rPr lang="ja-JP" altLang="en-US" dirty="0">
                <a:latin typeface="+mn-ea"/>
              </a:rPr>
              <a:t> において，誤って</a:t>
            </a:r>
            <a:r>
              <a:rPr lang="ja-JP" altLang="en-US" dirty="0">
                <a:solidFill>
                  <a:schemeClr val="accent1"/>
                </a:solidFill>
                <a:latin typeface="+mn-ea"/>
              </a:rPr>
              <a:t>「ニュース」</a:t>
            </a:r>
            <a:r>
              <a:rPr lang="ja-JP" altLang="en-US" dirty="0">
                <a:latin typeface="+mn-ea"/>
              </a:rPr>
              <a:t>として分類された</a:t>
            </a:r>
            <a:r>
              <a:rPr lang="ja-JP" altLang="en-US" dirty="0">
                <a:solidFill>
                  <a:schemeClr val="accent1"/>
                </a:solidFill>
                <a:latin typeface="+mn-ea"/>
              </a:rPr>
              <a:t>「第三者」</a:t>
            </a:r>
            <a:r>
              <a:rPr lang="ja-JP" altLang="en-US" dirty="0">
                <a:latin typeface="+mn-ea"/>
              </a:rPr>
              <a:t>の動画を対象とする．</a:t>
            </a:r>
          </a:p>
        </p:txBody>
      </p:sp>
      <p:sp>
        <p:nvSpPr>
          <p:cNvPr id="4" name="Date Placeholder 3">
            <a:extLst>
              <a:ext uri="{FF2B5EF4-FFF2-40B4-BE49-F238E27FC236}">
                <a16:creationId xmlns:a16="http://schemas.microsoft.com/office/drawing/2014/main" id="{6C5F5F13-DAAC-640F-5B78-605F9CE04F2D}"/>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DBF1E279-0AC7-1244-871D-15D806D1B9B6}"/>
              </a:ext>
            </a:extLst>
          </p:cNvPr>
          <p:cNvSpPr>
            <a:spLocks noGrp="1"/>
          </p:cNvSpPr>
          <p:nvPr>
            <p:ph type="sldNum" sz="quarter" idx="12"/>
          </p:nvPr>
        </p:nvSpPr>
        <p:spPr/>
        <p:txBody>
          <a:bodyPr/>
          <a:lstStyle/>
          <a:p>
            <a:fld id="{6E796B70-2EF1-4991-9022-6C7BE8324475}" type="slidenum">
              <a:rPr lang="en-US" smtClean="0"/>
              <a:t>33</a:t>
            </a:fld>
            <a:endParaRPr lang="en-US"/>
          </a:p>
        </p:txBody>
      </p:sp>
      <p:sp>
        <p:nvSpPr>
          <p:cNvPr id="6" name="Rectangle: Rounded Corners 5">
            <a:extLst>
              <a:ext uri="{FF2B5EF4-FFF2-40B4-BE49-F238E27FC236}">
                <a16:creationId xmlns:a16="http://schemas.microsoft.com/office/drawing/2014/main" id="{3EBDFCD6-989D-895C-A846-2A97D741ACF8}"/>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17" name="Group 16">
            <a:extLst>
              <a:ext uri="{FF2B5EF4-FFF2-40B4-BE49-F238E27FC236}">
                <a16:creationId xmlns:a16="http://schemas.microsoft.com/office/drawing/2014/main" id="{6790C643-663D-9CA5-C070-C8DF71718372}"/>
              </a:ext>
            </a:extLst>
          </p:cNvPr>
          <p:cNvGrpSpPr/>
          <p:nvPr/>
        </p:nvGrpSpPr>
        <p:grpSpPr>
          <a:xfrm>
            <a:off x="1274916" y="2334409"/>
            <a:ext cx="4046771" cy="3801609"/>
            <a:chOff x="1274916" y="2539399"/>
            <a:chExt cx="4046771" cy="3801609"/>
          </a:xfrm>
        </p:grpSpPr>
        <p:grpSp>
          <p:nvGrpSpPr>
            <p:cNvPr id="8" name="Group 7">
              <a:extLst>
                <a:ext uri="{FF2B5EF4-FFF2-40B4-BE49-F238E27FC236}">
                  <a16:creationId xmlns:a16="http://schemas.microsoft.com/office/drawing/2014/main" id="{7C0AE00C-20E1-5FA8-77F6-4B0BC8B5094C}"/>
                </a:ext>
              </a:extLst>
            </p:cNvPr>
            <p:cNvGrpSpPr/>
            <p:nvPr/>
          </p:nvGrpSpPr>
          <p:grpSpPr>
            <a:xfrm>
              <a:off x="1275657" y="2539399"/>
              <a:ext cx="4045661" cy="3376287"/>
              <a:chOff x="838200" y="2539399"/>
              <a:chExt cx="4045661" cy="3376287"/>
            </a:xfrm>
          </p:grpSpPr>
          <p:pic>
            <p:nvPicPr>
              <p:cNvPr id="9" name="Picture 8">
                <a:extLst>
                  <a:ext uri="{FF2B5EF4-FFF2-40B4-BE49-F238E27FC236}">
                    <a16:creationId xmlns:a16="http://schemas.microsoft.com/office/drawing/2014/main" id="{F016A7DD-03BB-CD8C-09F9-92989F76E75E}"/>
                  </a:ext>
                </a:extLst>
              </p:cNvPr>
              <p:cNvPicPr>
                <a:picLocks noChangeAspect="1"/>
              </p:cNvPicPr>
              <p:nvPr/>
            </p:nvPicPr>
            <p:blipFill>
              <a:blip r:embed="rId3"/>
              <a:stretch>
                <a:fillRect/>
              </a:stretch>
            </p:blipFill>
            <p:spPr>
              <a:xfrm>
                <a:off x="838200" y="2539399"/>
                <a:ext cx="4045660" cy="3376287"/>
              </a:xfrm>
              <a:prstGeom prst="rect">
                <a:avLst/>
              </a:prstGeom>
            </p:spPr>
          </p:pic>
          <p:sp>
            <p:nvSpPr>
              <p:cNvPr id="10" name="Rectangle: Rounded Corners 9">
                <a:extLst>
                  <a:ext uri="{FF2B5EF4-FFF2-40B4-BE49-F238E27FC236}">
                    <a16:creationId xmlns:a16="http://schemas.microsoft.com/office/drawing/2014/main" id="{80DF5958-E036-DFF1-8F4F-5A86C924C6FD}"/>
                  </a:ext>
                </a:extLst>
              </p:cNvPr>
              <p:cNvSpPr/>
              <p:nvPr/>
            </p:nvSpPr>
            <p:spPr>
              <a:xfrm>
                <a:off x="2825023" y="2850890"/>
                <a:ext cx="1245996" cy="1156219"/>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1" name="Connector: Elbow 10">
                <a:extLst>
                  <a:ext uri="{FF2B5EF4-FFF2-40B4-BE49-F238E27FC236}">
                    <a16:creationId xmlns:a16="http://schemas.microsoft.com/office/drawing/2014/main" id="{B208B166-944F-CCEF-584E-EF92DAB5FBE7}"/>
                  </a:ext>
                </a:extLst>
              </p:cNvPr>
              <p:cNvCxnSpPr>
                <a:cxnSpLocks/>
                <a:endCxn id="10" idx="3"/>
              </p:cNvCxnSpPr>
              <p:nvPr/>
            </p:nvCxnSpPr>
            <p:spPr>
              <a:xfrm rot="5400000">
                <a:off x="4057747" y="2602886"/>
                <a:ext cx="839387" cy="812841"/>
              </a:xfrm>
              <a:prstGeom prst="bentConnector2">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grpSp>
        <p:sp>
          <p:nvSpPr>
            <p:cNvPr id="13" name="Rectangle 12">
              <a:extLst>
                <a:ext uri="{FF2B5EF4-FFF2-40B4-BE49-F238E27FC236}">
                  <a16:creationId xmlns:a16="http://schemas.microsoft.com/office/drawing/2014/main" id="{2A5352D2-5CE3-CBE7-1534-AC34FB37D277}"/>
                </a:ext>
              </a:extLst>
            </p:cNvPr>
            <p:cNvSpPr/>
            <p:nvPr/>
          </p:nvSpPr>
          <p:spPr>
            <a:xfrm>
              <a:off x="1274916" y="5900344"/>
              <a:ext cx="4046771" cy="44066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sz="2000" dirty="0">
                  <a:solidFill>
                    <a:schemeClr val="tx1"/>
                  </a:solidFill>
                  <a:latin typeface="+mn-ea"/>
                </a:rPr>
                <a:t>図 </a:t>
              </a:r>
              <a:r>
                <a:rPr lang="en-US" altLang="ja-JP" sz="2000" dirty="0">
                  <a:solidFill>
                    <a:schemeClr val="tx1"/>
                  </a:solidFill>
                  <a:latin typeface="+mn-ea"/>
                </a:rPr>
                <a:t>3: </a:t>
              </a:r>
              <a:r>
                <a:rPr lang="ja-JP" altLang="en-US" sz="2000" dirty="0">
                  <a:solidFill>
                    <a:schemeClr val="tx1"/>
                  </a:solidFill>
                  <a:latin typeface="+mn-ea"/>
                </a:rPr>
                <a:t>テスト</a:t>
              </a:r>
              <a:r>
                <a:rPr lang="en-US" altLang="ja-JP" sz="2000" dirty="0">
                  <a:solidFill>
                    <a:schemeClr val="tx1"/>
                  </a:solidFill>
                  <a:latin typeface="+mn-ea"/>
                </a:rPr>
                <a:t>A</a:t>
              </a:r>
              <a:r>
                <a:rPr lang="ja-JP" altLang="en-US" sz="2000" dirty="0">
                  <a:solidFill>
                    <a:schemeClr val="tx1"/>
                  </a:solidFill>
                  <a:latin typeface="+mn-ea"/>
                </a:rPr>
                <a:t>の評価結果</a:t>
              </a:r>
            </a:p>
          </p:txBody>
        </p:sp>
      </p:grpSp>
      <p:grpSp>
        <p:nvGrpSpPr>
          <p:cNvPr id="23" name="Group 22">
            <a:extLst>
              <a:ext uri="{FF2B5EF4-FFF2-40B4-BE49-F238E27FC236}">
                <a16:creationId xmlns:a16="http://schemas.microsoft.com/office/drawing/2014/main" id="{5A752A75-D5A6-46A4-63F0-98CDD52BD643}"/>
              </a:ext>
            </a:extLst>
          </p:cNvPr>
          <p:cNvGrpSpPr/>
          <p:nvPr/>
        </p:nvGrpSpPr>
        <p:grpSpPr>
          <a:xfrm>
            <a:off x="6870684" y="2334409"/>
            <a:ext cx="4046400" cy="3784157"/>
            <a:chOff x="6870684" y="2334409"/>
            <a:chExt cx="4046400" cy="3784157"/>
          </a:xfrm>
        </p:grpSpPr>
        <p:grpSp>
          <p:nvGrpSpPr>
            <p:cNvPr id="15" name="Group 14">
              <a:extLst>
                <a:ext uri="{FF2B5EF4-FFF2-40B4-BE49-F238E27FC236}">
                  <a16:creationId xmlns:a16="http://schemas.microsoft.com/office/drawing/2014/main" id="{8EDD346D-F044-EC72-0632-2C217FF02548}"/>
                </a:ext>
              </a:extLst>
            </p:cNvPr>
            <p:cNvGrpSpPr/>
            <p:nvPr/>
          </p:nvGrpSpPr>
          <p:grpSpPr>
            <a:xfrm>
              <a:off x="6870684" y="2334409"/>
              <a:ext cx="4046400" cy="3784157"/>
              <a:chOff x="6870684" y="2567305"/>
              <a:chExt cx="4046400" cy="3784157"/>
            </a:xfrm>
          </p:grpSpPr>
          <p:pic>
            <p:nvPicPr>
              <p:cNvPr id="12" name="Picture 11">
                <a:extLst>
                  <a:ext uri="{FF2B5EF4-FFF2-40B4-BE49-F238E27FC236}">
                    <a16:creationId xmlns:a16="http://schemas.microsoft.com/office/drawing/2014/main" id="{D5D16B8D-DC7E-EBB6-9C8F-F445F5474633}"/>
                  </a:ext>
                </a:extLst>
              </p:cNvPr>
              <p:cNvPicPr>
                <a:picLocks noChangeAspect="1"/>
              </p:cNvPicPr>
              <p:nvPr/>
            </p:nvPicPr>
            <p:blipFill>
              <a:blip r:embed="rId4"/>
              <a:stretch>
                <a:fillRect/>
              </a:stretch>
            </p:blipFill>
            <p:spPr>
              <a:xfrm>
                <a:off x="6870684" y="2567305"/>
                <a:ext cx="4046400" cy="3376905"/>
              </a:xfrm>
              <a:prstGeom prst="rect">
                <a:avLst/>
              </a:prstGeom>
            </p:spPr>
          </p:pic>
          <p:sp>
            <p:nvSpPr>
              <p:cNvPr id="14" name="TextBox 13">
                <a:extLst>
                  <a:ext uri="{FF2B5EF4-FFF2-40B4-BE49-F238E27FC236}">
                    <a16:creationId xmlns:a16="http://schemas.microsoft.com/office/drawing/2014/main" id="{1F874FDB-60A5-9A24-464A-51A53BD1A91A}"/>
                  </a:ext>
                </a:extLst>
              </p:cNvPr>
              <p:cNvSpPr txBox="1"/>
              <p:nvPr/>
            </p:nvSpPr>
            <p:spPr>
              <a:xfrm>
                <a:off x="6870684" y="5951352"/>
                <a:ext cx="4046400" cy="400110"/>
              </a:xfrm>
              <a:prstGeom prst="rect">
                <a:avLst/>
              </a:prstGeom>
              <a:noFill/>
            </p:spPr>
            <p:txBody>
              <a:bodyPr wrap="square">
                <a:spAutoFit/>
              </a:bodyPr>
              <a:lstStyle/>
              <a:p>
                <a:pPr algn="ctr"/>
                <a:r>
                  <a:rPr lang="ja-JP" altLang="en-US" sz="2000" dirty="0">
                    <a:solidFill>
                      <a:schemeClr val="tx1"/>
                    </a:solidFill>
                    <a:latin typeface="+mn-ea"/>
                  </a:rPr>
                  <a:t>図 </a:t>
                </a:r>
                <a:r>
                  <a:rPr lang="en-US" altLang="ja-JP" sz="2000" dirty="0">
                    <a:solidFill>
                      <a:schemeClr val="tx1"/>
                    </a:solidFill>
                    <a:latin typeface="+mn-ea"/>
                  </a:rPr>
                  <a:t>4: </a:t>
                </a:r>
                <a:r>
                  <a:rPr lang="ja-JP" altLang="en-US" sz="2000" dirty="0">
                    <a:solidFill>
                      <a:schemeClr val="tx1"/>
                    </a:solidFill>
                    <a:latin typeface="+mn-ea"/>
                  </a:rPr>
                  <a:t>テスト</a:t>
                </a:r>
                <a:r>
                  <a:rPr lang="en-US" altLang="ja-JP" sz="2000" dirty="0">
                    <a:solidFill>
                      <a:schemeClr val="tx1"/>
                    </a:solidFill>
                    <a:latin typeface="+mn-ea"/>
                  </a:rPr>
                  <a:t>B</a:t>
                </a:r>
                <a:r>
                  <a:rPr lang="ja-JP" altLang="en-US" sz="2000" dirty="0">
                    <a:solidFill>
                      <a:schemeClr val="tx1"/>
                    </a:solidFill>
                    <a:latin typeface="+mn-ea"/>
                  </a:rPr>
                  <a:t>の評価結果</a:t>
                </a:r>
              </a:p>
            </p:txBody>
          </p:sp>
        </p:grpSp>
        <p:sp>
          <p:nvSpPr>
            <p:cNvPr id="21" name="Rectangle: Rounded Corners 20">
              <a:extLst>
                <a:ext uri="{FF2B5EF4-FFF2-40B4-BE49-F238E27FC236}">
                  <a16:creationId xmlns:a16="http://schemas.microsoft.com/office/drawing/2014/main" id="{4DC2B81A-24D5-91B7-9867-5BB5788AFDB6}"/>
                </a:ext>
              </a:extLst>
            </p:cNvPr>
            <p:cNvSpPr/>
            <p:nvPr/>
          </p:nvSpPr>
          <p:spPr>
            <a:xfrm>
              <a:off x="8857506" y="2645900"/>
              <a:ext cx="1245996" cy="1156219"/>
            </a:xfrm>
            <a:prstGeom prst="round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22" name="Connector: Elbow 21">
              <a:extLst>
                <a:ext uri="{FF2B5EF4-FFF2-40B4-BE49-F238E27FC236}">
                  <a16:creationId xmlns:a16="http://schemas.microsoft.com/office/drawing/2014/main" id="{871248A3-C27F-619E-4328-59D2E7845910}"/>
                </a:ext>
              </a:extLst>
            </p:cNvPr>
            <p:cNvCxnSpPr>
              <a:cxnSpLocks/>
              <a:endCxn id="21" idx="3"/>
            </p:cNvCxnSpPr>
            <p:nvPr/>
          </p:nvCxnSpPr>
          <p:spPr>
            <a:xfrm rot="5400000">
              <a:off x="10090230" y="2397896"/>
              <a:ext cx="839387" cy="812841"/>
            </a:xfrm>
            <a:prstGeom prst="bentConnector2">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309753963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012D51-9B17-6D44-6D28-252479A6691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04C00C-AFB1-B976-DB6D-738F4DB815D7}"/>
              </a:ext>
            </a:extLst>
          </p:cNvPr>
          <p:cNvSpPr>
            <a:spLocks noGrp="1"/>
          </p:cNvSpPr>
          <p:nvPr>
            <p:ph type="title"/>
          </p:nvPr>
        </p:nvSpPr>
        <p:spPr/>
        <p:txBody>
          <a:bodyPr/>
          <a:lstStyle/>
          <a:p>
            <a:r>
              <a:rPr kumimoji="1" lang="ja-JP" altLang="en-US" dirty="0"/>
              <a:t>ニュースについて</a:t>
            </a:r>
            <a:endParaRPr kumimoji="1" lang="ja-JP" altLang="en-US" b="1" dirty="0"/>
          </a:p>
        </p:txBody>
      </p:sp>
      <p:sp>
        <p:nvSpPr>
          <p:cNvPr id="4" name="Date Placeholder 3">
            <a:extLst>
              <a:ext uri="{FF2B5EF4-FFF2-40B4-BE49-F238E27FC236}">
                <a16:creationId xmlns:a16="http://schemas.microsoft.com/office/drawing/2014/main" id="{FF326197-8619-E13B-AF7B-BEBAE78C847D}"/>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16AE0B65-80CE-2FF1-E7E2-627502D2B423}"/>
              </a:ext>
            </a:extLst>
          </p:cNvPr>
          <p:cNvSpPr>
            <a:spLocks noGrp="1"/>
          </p:cNvSpPr>
          <p:nvPr>
            <p:ph type="sldNum" sz="quarter" idx="12"/>
          </p:nvPr>
        </p:nvSpPr>
        <p:spPr/>
        <p:txBody>
          <a:bodyPr/>
          <a:lstStyle/>
          <a:p>
            <a:fld id="{6E796B70-2EF1-4991-9022-6C7BE8324475}" type="slidenum">
              <a:rPr lang="en-US" smtClean="0"/>
              <a:t>34</a:t>
            </a:fld>
            <a:endParaRPr lang="en-US"/>
          </a:p>
        </p:txBody>
      </p:sp>
      <p:sp>
        <p:nvSpPr>
          <p:cNvPr id="6" name="Rectangle: Rounded Corners 5">
            <a:extLst>
              <a:ext uri="{FF2B5EF4-FFF2-40B4-BE49-F238E27FC236}">
                <a16:creationId xmlns:a16="http://schemas.microsoft.com/office/drawing/2014/main" id="{5E057D81-9A6B-89B5-1F63-A39698B5FE9B}"/>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Rectangle 17">
            <a:extLst>
              <a:ext uri="{FF2B5EF4-FFF2-40B4-BE49-F238E27FC236}">
                <a16:creationId xmlns:a16="http://schemas.microsoft.com/office/drawing/2014/main" id="{7036C7DE-F474-9C33-DCDE-2577AE4F730E}"/>
              </a:ext>
            </a:extLst>
          </p:cNvPr>
          <p:cNvSpPr/>
          <p:nvPr/>
        </p:nvSpPr>
        <p:spPr>
          <a:xfrm>
            <a:off x="2501884" y="1909186"/>
            <a:ext cx="4605654" cy="57305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t>ニュース （ホワイトリストに追加済み）</a:t>
            </a:r>
          </a:p>
        </p:txBody>
      </p:sp>
      <p:sp>
        <p:nvSpPr>
          <p:cNvPr id="19" name="Rectangle 18">
            <a:extLst>
              <a:ext uri="{FF2B5EF4-FFF2-40B4-BE49-F238E27FC236}">
                <a16:creationId xmlns:a16="http://schemas.microsoft.com/office/drawing/2014/main" id="{9DE7861F-7BD1-A0D4-9D12-37D5E8B3CA42}"/>
              </a:ext>
            </a:extLst>
          </p:cNvPr>
          <p:cNvSpPr/>
          <p:nvPr/>
        </p:nvSpPr>
        <p:spPr>
          <a:xfrm>
            <a:off x="2501883" y="2855941"/>
            <a:ext cx="4605654" cy="573059"/>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ニュースのような表現</a:t>
            </a:r>
          </a:p>
        </p:txBody>
      </p:sp>
      <p:sp>
        <p:nvSpPr>
          <p:cNvPr id="20" name="Rectangle 19">
            <a:extLst>
              <a:ext uri="{FF2B5EF4-FFF2-40B4-BE49-F238E27FC236}">
                <a16:creationId xmlns:a16="http://schemas.microsoft.com/office/drawing/2014/main" id="{5E66FFC1-501F-A45E-DD82-BB730573F617}"/>
              </a:ext>
            </a:extLst>
          </p:cNvPr>
          <p:cNvSpPr/>
          <p:nvPr/>
        </p:nvSpPr>
        <p:spPr>
          <a:xfrm>
            <a:off x="2501882" y="3429000"/>
            <a:ext cx="4605654" cy="2295282"/>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chemeClr val="tx1"/>
                </a:solidFill>
              </a:rPr>
              <a:t>その他</a:t>
            </a:r>
          </a:p>
        </p:txBody>
      </p:sp>
      <p:sp>
        <p:nvSpPr>
          <p:cNvPr id="24" name="Rectangle 23">
            <a:extLst>
              <a:ext uri="{FF2B5EF4-FFF2-40B4-BE49-F238E27FC236}">
                <a16:creationId xmlns:a16="http://schemas.microsoft.com/office/drawing/2014/main" id="{AE765936-FFEC-0928-67E0-CBA5CBCCCDEB}"/>
              </a:ext>
            </a:extLst>
          </p:cNvPr>
          <p:cNvSpPr/>
          <p:nvPr/>
        </p:nvSpPr>
        <p:spPr>
          <a:xfrm>
            <a:off x="2501881" y="2480853"/>
            <a:ext cx="4605654" cy="37508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t>ニュース （ホワイトリストにはない）</a:t>
            </a:r>
          </a:p>
        </p:txBody>
      </p:sp>
      <p:cxnSp>
        <p:nvCxnSpPr>
          <p:cNvPr id="25" name="Straight Connector 24">
            <a:extLst>
              <a:ext uri="{FF2B5EF4-FFF2-40B4-BE49-F238E27FC236}">
                <a16:creationId xmlns:a16="http://schemas.microsoft.com/office/drawing/2014/main" id="{038FEE4C-C440-0487-105D-5C758A9E8B70}"/>
              </a:ext>
            </a:extLst>
          </p:cNvPr>
          <p:cNvCxnSpPr/>
          <p:nvPr/>
        </p:nvCxnSpPr>
        <p:spPr>
          <a:xfrm>
            <a:off x="1922586" y="2855941"/>
            <a:ext cx="5915130" cy="0"/>
          </a:xfrm>
          <a:prstGeom prst="line">
            <a:avLst/>
          </a:prstGeom>
          <a:ln w="38100">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26" name="Straight Connector 25">
            <a:extLst>
              <a:ext uri="{FF2B5EF4-FFF2-40B4-BE49-F238E27FC236}">
                <a16:creationId xmlns:a16="http://schemas.microsoft.com/office/drawing/2014/main" id="{161FA2C6-5116-401B-787A-2FB9F246ADE3}"/>
              </a:ext>
            </a:extLst>
          </p:cNvPr>
          <p:cNvCxnSpPr/>
          <p:nvPr/>
        </p:nvCxnSpPr>
        <p:spPr>
          <a:xfrm>
            <a:off x="1922586" y="3429000"/>
            <a:ext cx="5915130" cy="0"/>
          </a:xfrm>
          <a:prstGeom prst="line">
            <a:avLst/>
          </a:prstGeom>
          <a:ln w="38100">
            <a:solidFill>
              <a:schemeClr val="accent2"/>
            </a:solidFill>
          </a:ln>
        </p:spPr>
        <p:style>
          <a:lnRef idx="2">
            <a:schemeClr val="accent1"/>
          </a:lnRef>
          <a:fillRef idx="0">
            <a:schemeClr val="accent1"/>
          </a:fillRef>
          <a:effectRef idx="1">
            <a:schemeClr val="accent1"/>
          </a:effectRef>
          <a:fontRef idx="minor">
            <a:schemeClr val="tx1"/>
          </a:fontRef>
        </p:style>
      </p:cxnSp>
      <p:sp>
        <p:nvSpPr>
          <p:cNvPr id="27" name="Rectangle 26">
            <a:extLst>
              <a:ext uri="{FF2B5EF4-FFF2-40B4-BE49-F238E27FC236}">
                <a16:creationId xmlns:a16="http://schemas.microsoft.com/office/drawing/2014/main" id="{EBD6ECEF-CCF7-3709-3464-B71A670EF1DC}"/>
              </a:ext>
            </a:extLst>
          </p:cNvPr>
          <p:cNvSpPr/>
          <p:nvPr/>
        </p:nvSpPr>
        <p:spPr>
          <a:xfrm>
            <a:off x="8018585" y="1909185"/>
            <a:ext cx="1808703" cy="94675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t>カテゴリ </a:t>
            </a:r>
            <a:r>
              <a:rPr kumimoji="1" lang="en-US" altLang="ja-JP" b="1" dirty="0"/>
              <a:t>A</a:t>
            </a:r>
            <a:endParaRPr kumimoji="1" lang="ja-JP" altLang="en-US" b="1" dirty="0"/>
          </a:p>
        </p:txBody>
      </p:sp>
      <p:sp>
        <p:nvSpPr>
          <p:cNvPr id="28" name="Rectangle 27">
            <a:extLst>
              <a:ext uri="{FF2B5EF4-FFF2-40B4-BE49-F238E27FC236}">
                <a16:creationId xmlns:a16="http://schemas.microsoft.com/office/drawing/2014/main" id="{63794B42-BDDA-E798-82FE-1FFB4246734D}"/>
              </a:ext>
            </a:extLst>
          </p:cNvPr>
          <p:cNvSpPr/>
          <p:nvPr/>
        </p:nvSpPr>
        <p:spPr>
          <a:xfrm>
            <a:off x="8018585" y="2865331"/>
            <a:ext cx="1808703" cy="563670"/>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ysClr val="windowText" lastClr="000000"/>
                </a:solidFill>
              </a:rPr>
              <a:t>カテゴリ </a:t>
            </a:r>
            <a:r>
              <a:rPr kumimoji="1" lang="en-US" altLang="ja-JP" b="1" dirty="0">
                <a:solidFill>
                  <a:sysClr val="windowText" lastClr="000000"/>
                </a:solidFill>
              </a:rPr>
              <a:t>B</a:t>
            </a:r>
            <a:endParaRPr kumimoji="1" lang="ja-JP" altLang="en-US" b="1" dirty="0">
              <a:solidFill>
                <a:sysClr val="windowText" lastClr="000000"/>
              </a:solidFill>
            </a:endParaRPr>
          </a:p>
        </p:txBody>
      </p:sp>
      <p:sp>
        <p:nvSpPr>
          <p:cNvPr id="29" name="Rectangle 28">
            <a:extLst>
              <a:ext uri="{FF2B5EF4-FFF2-40B4-BE49-F238E27FC236}">
                <a16:creationId xmlns:a16="http://schemas.microsoft.com/office/drawing/2014/main" id="{E127F6E2-2251-98BF-97AD-13E9FABC3C35}"/>
              </a:ext>
            </a:extLst>
          </p:cNvPr>
          <p:cNvSpPr/>
          <p:nvPr/>
        </p:nvSpPr>
        <p:spPr>
          <a:xfrm>
            <a:off x="8018585" y="3428999"/>
            <a:ext cx="1808703" cy="2295277"/>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ysClr val="windowText" lastClr="000000"/>
                </a:solidFill>
              </a:rPr>
              <a:t>カテゴリ </a:t>
            </a:r>
            <a:r>
              <a:rPr kumimoji="1" lang="en-US" altLang="ja-JP" b="1" dirty="0">
                <a:solidFill>
                  <a:sysClr val="windowText" lastClr="000000"/>
                </a:solidFill>
              </a:rPr>
              <a:t>C</a:t>
            </a:r>
            <a:endParaRPr kumimoji="1" lang="ja-JP" altLang="en-US" b="1" dirty="0">
              <a:solidFill>
                <a:sysClr val="windowText" lastClr="000000"/>
              </a:solidFill>
            </a:endParaRPr>
          </a:p>
        </p:txBody>
      </p:sp>
    </p:spTree>
    <p:extLst>
      <p:ext uri="{BB962C8B-B14F-4D97-AF65-F5344CB8AC3E}">
        <p14:creationId xmlns:p14="http://schemas.microsoft.com/office/powerpoint/2010/main" val="13458576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524D6-C386-050E-21A4-3B3BC98688ED}"/>
              </a:ext>
            </a:extLst>
          </p:cNvPr>
          <p:cNvSpPr>
            <a:spLocks noGrp="1"/>
          </p:cNvSpPr>
          <p:nvPr>
            <p:ph type="title"/>
          </p:nvPr>
        </p:nvSpPr>
        <p:spPr/>
        <p:txBody>
          <a:bodyPr/>
          <a:lstStyle/>
          <a:p>
            <a:r>
              <a:rPr lang="ja-JP" altLang="en-US" b="1" dirty="0">
                <a:latin typeface="+mj-ea"/>
              </a:rPr>
              <a:t>ニュースについて</a:t>
            </a:r>
            <a:endParaRPr lang="en-US" b="1" dirty="0">
              <a:latin typeface="+mj-ea"/>
            </a:endParaRPr>
          </a:p>
        </p:txBody>
      </p:sp>
      <p:sp>
        <p:nvSpPr>
          <p:cNvPr id="21" name="Content Placeholder 20">
            <a:extLst>
              <a:ext uri="{FF2B5EF4-FFF2-40B4-BE49-F238E27FC236}">
                <a16:creationId xmlns:a16="http://schemas.microsoft.com/office/drawing/2014/main" id="{8DCB4C06-E661-3708-131C-FB6380A0CBE3}"/>
              </a:ext>
            </a:extLst>
          </p:cNvPr>
          <p:cNvSpPr>
            <a:spLocks noGrp="1"/>
          </p:cNvSpPr>
          <p:nvPr>
            <p:ph idx="1"/>
          </p:nvPr>
        </p:nvSpPr>
        <p:spPr>
          <a:xfrm>
            <a:off x="5168198" y="1825625"/>
            <a:ext cx="6185602" cy="4351338"/>
          </a:xfrm>
        </p:spPr>
        <p:txBody>
          <a:bodyPr/>
          <a:lstStyle/>
          <a:p>
            <a:r>
              <a:rPr lang="ja-JP" altLang="en-US" sz="2400" dirty="0"/>
              <a:t>カテゴリ </a:t>
            </a:r>
            <a:r>
              <a:rPr lang="en-US" altLang="ja-JP" sz="2400" dirty="0"/>
              <a:t>A</a:t>
            </a:r>
            <a:r>
              <a:rPr lang="ja-JP" altLang="en-US" sz="2400" dirty="0"/>
              <a:t>：ニュース</a:t>
            </a:r>
            <a:endParaRPr lang="en-US" altLang="ja-JP" sz="2400" dirty="0"/>
          </a:p>
          <a:p>
            <a:pPr lvl="1"/>
            <a:r>
              <a:rPr lang="ja-JP" altLang="en-US" sz="1600" dirty="0"/>
              <a:t>テレビやデジタルメディアなど、一般に知られている機関、あるいは認可されたニュース放送機関によって拡散されたニュース動画</a:t>
            </a:r>
            <a:endParaRPr lang="en-US" altLang="ja-JP" sz="1600" dirty="0"/>
          </a:p>
          <a:p>
            <a:pPr lvl="1"/>
            <a:r>
              <a:rPr lang="en-US" altLang="ja-JP" sz="1600" dirty="0"/>
              <a:t>YouTube</a:t>
            </a:r>
            <a:r>
              <a:rPr lang="ja-JP" altLang="en-US" sz="1600" dirty="0"/>
              <a:t>チャンネル名がベースとなる</a:t>
            </a:r>
            <a:endParaRPr lang="en-US" altLang="ja-JP" sz="1600" dirty="0"/>
          </a:p>
          <a:p>
            <a:pPr marL="0" indent="0">
              <a:buNone/>
            </a:pPr>
            <a:endParaRPr lang="en-US" altLang="ja-JP" sz="1800" dirty="0"/>
          </a:p>
          <a:p>
            <a:r>
              <a:rPr lang="ja-JP" altLang="en-US" sz="2400" dirty="0"/>
              <a:t>カテゴリ </a:t>
            </a:r>
            <a:r>
              <a:rPr lang="en-US" altLang="ja-JP" sz="2400" dirty="0"/>
              <a:t>B</a:t>
            </a:r>
          </a:p>
          <a:p>
            <a:pPr marL="0" indent="0">
              <a:buNone/>
            </a:pPr>
            <a:r>
              <a:rPr lang="ja-JP" altLang="en-US" sz="1800" dirty="0"/>
              <a:t>カテゴリ</a:t>
            </a:r>
            <a:r>
              <a:rPr lang="en-US" altLang="ja-JP" sz="1800" dirty="0"/>
              <a:t>A</a:t>
            </a:r>
            <a:r>
              <a:rPr lang="ja-JP" altLang="en-US" sz="1800" dirty="0"/>
              <a:t>に配属されないニュースのような表現を採用</a:t>
            </a:r>
            <a:br>
              <a:rPr lang="en-US" altLang="ja-JP" sz="1800" dirty="0"/>
            </a:br>
            <a:r>
              <a:rPr lang="ja-JP" altLang="en-US" sz="1800" dirty="0"/>
              <a:t>する動画</a:t>
            </a:r>
            <a:endParaRPr lang="en-US" altLang="ja-JP" sz="1800" dirty="0"/>
          </a:p>
          <a:p>
            <a:pPr marL="0" indent="0">
              <a:buNone/>
            </a:pPr>
            <a:endParaRPr lang="en-US" altLang="ja-JP" sz="1800" dirty="0"/>
          </a:p>
          <a:p>
            <a:r>
              <a:rPr lang="ja-JP" altLang="en-US" sz="2400" dirty="0"/>
              <a:t>カテゴリ </a:t>
            </a:r>
            <a:r>
              <a:rPr lang="en-US" altLang="ja-JP" sz="2400" dirty="0"/>
              <a:t>C</a:t>
            </a:r>
          </a:p>
          <a:p>
            <a:pPr marL="0" indent="0">
              <a:buNone/>
            </a:pPr>
            <a:r>
              <a:rPr lang="ja-JP" altLang="en-US" sz="1800" dirty="0"/>
              <a:t>カテゴリ</a:t>
            </a:r>
            <a:r>
              <a:rPr lang="en-US" altLang="ja-JP" sz="1800" dirty="0"/>
              <a:t>A</a:t>
            </a:r>
            <a:r>
              <a:rPr lang="ja-JP" altLang="en-US" sz="1800" dirty="0"/>
              <a:t>と</a:t>
            </a:r>
            <a:r>
              <a:rPr lang="en-US" altLang="ja-JP" sz="1800" dirty="0"/>
              <a:t>B</a:t>
            </a:r>
            <a:r>
              <a:rPr lang="ja-JP" altLang="en-US" sz="1800" dirty="0"/>
              <a:t>に配属されない動画</a:t>
            </a:r>
          </a:p>
        </p:txBody>
      </p:sp>
      <p:sp>
        <p:nvSpPr>
          <p:cNvPr id="6" name="Date Placeholder 5">
            <a:extLst>
              <a:ext uri="{FF2B5EF4-FFF2-40B4-BE49-F238E27FC236}">
                <a16:creationId xmlns:a16="http://schemas.microsoft.com/office/drawing/2014/main" id="{7754F277-C06A-42E3-B88D-DE5A1ED02AB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ja-JP" sz="2000" b="1" i="0" u="none" strike="noStrike" kern="1200" cap="none" spc="0" normalizeH="0" baseline="0" noProof="0">
                <a:ln>
                  <a:noFill/>
                </a:ln>
                <a:solidFill>
                  <a:schemeClr val="tx1">
                    <a:lumMod val="75000"/>
                    <a:lumOff val="25000"/>
                  </a:schemeClr>
                </a:solidFill>
                <a:effectLst/>
                <a:uLnTx/>
                <a:uFillTx/>
                <a:latin typeface="Calibri" panose="020F0502020204030204"/>
                <a:ea typeface="+mn-ea"/>
                <a:cs typeface="+mn-cs"/>
              </a:rPr>
              <a:t>2024/12/25</a:t>
            </a:r>
            <a:endParaRPr kumimoji="0" lang="en-US" sz="2000" b="1" i="0" u="none" strike="noStrike" kern="1200" cap="none" spc="0" normalizeH="0" baseline="0" noProof="0" dirty="0">
              <a:ln>
                <a:noFill/>
              </a:ln>
              <a:solidFill>
                <a:schemeClr val="tx1">
                  <a:lumMod val="75000"/>
                  <a:lumOff val="25000"/>
                </a:scheme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CE3BD2E7-2630-075A-0F2D-09F712A43E20}"/>
              </a:ext>
            </a:extLst>
          </p:cNvPr>
          <p:cNvSpPr>
            <a:spLocks noGrp="1"/>
          </p:cNvSpPr>
          <p:nvPr>
            <p:ph type="sldNum" sz="quarter" idx="12"/>
          </p:nvPr>
        </p:nvSpPr>
        <p:spPr/>
        <p:txBody>
          <a:bodyPr/>
          <a:lstStyle/>
          <a:p>
            <a:fld id="{6E796B70-2EF1-4991-9022-6C7BE8324475}" type="slidenum">
              <a:rPr lang="en-US" smtClean="0"/>
              <a:t>35</a:t>
            </a:fld>
            <a:endParaRPr lang="en-US"/>
          </a:p>
        </p:txBody>
      </p:sp>
      <p:sp>
        <p:nvSpPr>
          <p:cNvPr id="5" name="Rectangle: Rounded Corners 4">
            <a:extLst>
              <a:ext uri="{FF2B5EF4-FFF2-40B4-BE49-F238E27FC236}">
                <a16:creationId xmlns:a16="http://schemas.microsoft.com/office/drawing/2014/main" id="{C0481DA3-2214-BD8B-A8FA-08A32615B04C}"/>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8B4EF6BC-3F7C-A55E-43E5-B4A3C19FCD4D}"/>
              </a:ext>
            </a:extLst>
          </p:cNvPr>
          <p:cNvSpPr/>
          <p:nvPr/>
        </p:nvSpPr>
        <p:spPr>
          <a:xfrm>
            <a:off x="368283" y="1909186"/>
            <a:ext cx="2274436" cy="57305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900" b="1" dirty="0"/>
              <a:t>ニュース （ホワイトリストに追加済み）</a:t>
            </a:r>
          </a:p>
        </p:txBody>
      </p:sp>
      <p:sp>
        <p:nvSpPr>
          <p:cNvPr id="8" name="Rectangle 7">
            <a:extLst>
              <a:ext uri="{FF2B5EF4-FFF2-40B4-BE49-F238E27FC236}">
                <a16:creationId xmlns:a16="http://schemas.microsoft.com/office/drawing/2014/main" id="{41716E06-C4B8-ECBB-3B09-A341B021284E}"/>
              </a:ext>
            </a:extLst>
          </p:cNvPr>
          <p:cNvSpPr/>
          <p:nvPr/>
        </p:nvSpPr>
        <p:spPr>
          <a:xfrm>
            <a:off x="368282" y="2855941"/>
            <a:ext cx="2274436" cy="573059"/>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900" b="1" dirty="0">
                <a:solidFill>
                  <a:schemeClr val="tx1"/>
                </a:solidFill>
              </a:rPr>
              <a:t>ニュースのような表現</a:t>
            </a:r>
          </a:p>
        </p:txBody>
      </p:sp>
      <p:sp>
        <p:nvSpPr>
          <p:cNvPr id="9" name="Rectangle 8">
            <a:extLst>
              <a:ext uri="{FF2B5EF4-FFF2-40B4-BE49-F238E27FC236}">
                <a16:creationId xmlns:a16="http://schemas.microsoft.com/office/drawing/2014/main" id="{E5895A88-77CC-345F-03E6-3D21F3B60B14}"/>
              </a:ext>
            </a:extLst>
          </p:cNvPr>
          <p:cNvSpPr/>
          <p:nvPr/>
        </p:nvSpPr>
        <p:spPr>
          <a:xfrm>
            <a:off x="368281" y="3429000"/>
            <a:ext cx="2274436" cy="2295282"/>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900" b="1" dirty="0">
                <a:solidFill>
                  <a:schemeClr val="tx1"/>
                </a:solidFill>
              </a:rPr>
              <a:t>その他</a:t>
            </a:r>
          </a:p>
        </p:txBody>
      </p:sp>
      <p:sp>
        <p:nvSpPr>
          <p:cNvPr id="10" name="Rectangle 9">
            <a:extLst>
              <a:ext uri="{FF2B5EF4-FFF2-40B4-BE49-F238E27FC236}">
                <a16:creationId xmlns:a16="http://schemas.microsoft.com/office/drawing/2014/main" id="{351C22A3-8285-09FB-A65B-3A30FB1C0E02}"/>
              </a:ext>
            </a:extLst>
          </p:cNvPr>
          <p:cNvSpPr/>
          <p:nvPr/>
        </p:nvSpPr>
        <p:spPr>
          <a:xfrm>
            <a:off x="368280" y="2480853"/>
            <a:ext cx="2274436" cy="37508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900" b="1" dirty="0"/>
              <a:t>ニュース （ホワイトリストにはない）</a:t>
            </a:r>
          </a:p>
        </p:txBody>
      </p:sp>
      <p:cxnSp>
        <p:nvCxnSpPr>
          <p:cNvPr id="12" name="Straight Connector 11">
            <a:extLst>
              <a:ext uri="{FF2B5EF4-FFF2-40B4-BE49-F238E27FC236}">
                <a16:creationId xmlns:a16="http://schemas.microsoft.com/office/drawing/2014/main" id="{CBEA1CCD-C41A-EFFC-1F8C-FF8F261E4A99}"/>
              </a:ext>
            </a:extLst>
          </p:cNvPr>
          <p:cNvCxnSpPr>
            <a:cxnSpLocks/>
          </p:cNvCxnSpPr>
          <p:nvPr/>
        </p:nvCxnSpPr>
        <p:spPr>
          <a:xfrm flipV="1">
            <a:off x="231112" y="2855941"/>
            <a:ext cx="2596662" cy="9390"/>
          </a:xfrm>
          <a:prstGeom prst="line">
            <a:avLst/>
          </a:prstGeom>
          <a:ln w="38100">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50652349-D67A-F668-6BFF-1F51034A3E1E}"/>
              </a:ext>
            </a:extLst>
          </p:cNvPr>
          <p:cNvCxnSpPr>
            <a:cxnSpLocks/>
          </p:cNvCxnSpPr>
          <p:nvPr/>
        </p:nvCxnSpPr>
        <p:spPr>
          <a:xfrm>
            <a:off x="231112" y="3427608"/>
            <a:ext cx="2596662" cy="1391"/>
          </a:xfrm>
          <a:prstGeom prst="line">
            <a:avLst/>
          </a:prstGeom>
          <a:ln w="38100">
            <a:solidFill>
              <a:schemeClr val="accent2"/>
            </a:solidFill>
          </a:ln>
        </p:spPr>
        <p:style>
          <a:lnRef idx="2">
            <a:schemeClr val="accent1"/>
          </a:lnRef>
          <a:fillRef idx="0">
            <a:schemeClr val="accent1"/>
          </a:fillRef>
          <a:effectRef idx="1">
            <a:schemeClr val="accent1"/>
          </a:effectRef>
          <a:fontRef idx="minor">
            <a:schemeClr val="tx1"/>
          </a:fontRef>
        </p:style>
      </p:cxnSp>
      <p:sp>
        <p:nvSpPr>
          <p:cNvPr id="15" name="Rectangle 14">
            <a:extLst>
              <a:ext uri="{FF2B5EF4-FFF2-40B4-BE49-F238E27FC236}">
                <a16:creationId xmlns:a16="http://schemas.microsoft.com/office/drawing/2014/main" id="{3536530A-5484-BF3A-D72F-A370C4904E77}"/>
              </a:ext>
            </a:extLst>
          </p:cNvPr>
          <p:cNvSpPr/>
          <p:nvPr/>
        </p:nvSpPr>
        <p:spPr>
          <a:xfrm>
            <a:off x="3001107" y="1909185"/>
            <a:ext cx="1808703" cy="94675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t>カテゴリ </a:t>
            </a:r>
            <a:r>
              <a:rPr kumimoji="1" lang="en-US" altLang="ja-JP" b="1" dirty="0"/>
              <a:t>A</a:t>
            </a:r>
            <a:endParaRPr kumimoji="1" lang="ja-JP" altLang="en-US" b="1" dirty="0"/>
          </a:p>
        </p:txBody>
      </p:sp>
      <p:sp>
        <p:nvSpPr>
          <p:cNvPr id="16" name="Rectangle 15">
            <a:extLst>
              <a:ext uri="{FF2B5EF4-FFF2-40B4-BE49-F238E27FC236}">
                <a16:creationId xmlns:a16="http://schemas.microsoft.com/office/drawing/2014/main" id="{5A188824-755F-1F97-83FC-4AB325044172}"/>
              </a:ext>
            </a:extLst>
          </p:cNvPr>
          <p:cNvSpPr/>
          <p:nvPr/>
        </p:nvSpPr>
        <p:spPr>
          <a:xfrm>
            <a:off x="3001107" y="2865331"/>
            <a:ext cx="1808703" cy="563670"/>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ysClr val="windowText" lastClr="000000"/>
                </a:solidFill>
              </a:rPr>
              <a:t>カテゴリ </a:t>
            </a:r>
            <a:r>
              <a:rPr kumimoji="1" lang="en-US" altLang="ja-JP" b="1" dirty="0">
                <a:solidFill>
                  <a:sysClr val="windowText" lastClr="000000"/>
                </a:solidFill>
              </a:rPr>
              <a:t>B</a:t>
            </a:r>
            <a:endParaRPr kumimoji="1" lang="ja-JP" altLang="en-US" b="1" dirty="0">
              <a:solidFill>
                <a:sysClr val="windowText" lastClr="000000"/>
              </a:solidFill>
            </a:endParaRPr>
          </a:p>
        </p:txBody>
      </p:sp>
      <p:sp>
        <p:nvSpPr>
          <p:cNvPr id="17" name="Rectangle 16">
            <a:extLst>
              <a:ext uri="{FF2B5EF4-FFF2-40B4-BE49-F238E27FC236}">
                <a16:creationId xmlns:a16="http://schemas.microsoft.com/office/drawing/2014/main" id="{6050B19B-E4C7-9950-BCA0-5E29E8F62E99}"/>
              </a:ext>
            </a:extLst>
          </p:cNvPr>
          <p:cNvSpPr/>
          <p:nvPr/>
        </p:nvSpPr>
        <p:spPr>
          <a:xfrm>
            <a:off x="3001107" y="3428999"/>
            <a:ext cx="1808703" cy="2295277"/>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ysClr val="windowText" lastClr="000000"/>
                </a:solidFill>
              </a:rPr>
              <a:t>カテゴリ </a:t>
            </a:r>
            <a:r>
              <a:rPr kumimoji="1" lang="en-US" altLang="ja-JP" b="1" dirty="0">
                <a:solidFill>
                  <a:sysClr val="windowText" lastClr="000000"/>
                </a:solidFill>
              </a:rPr>
              <a:t>C</a:t>
            </a:r>
            <a:endParaRPr kumimoji="1" lang="ja-JP" altLang="en-US" b="1" dirty="0">
              <a:solidFill>
                <a:sysClr val="windowText" lastClr="000000"/>
              </a:solidFill>
            </a:endParaRPr>
          </a:p>
        </p:txBody>
      </p:sp>
    </p:spTree>
    <p:extLst>
      <p:ext uri="{BB962C8B-B14F-4D97-AF65-F5344CB8AC3E}">
        <p14:creationId xmlns:p14="http://schemas.microsoft.com/office/powerpoint/2010/main" val="3047923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524D6-C386-050E-21A4-3B3BC98688ED}"/>
              </a:ext>
            </a:extLst>
          </p:cNvPr>
          <p:cNvSpPr>
            <a:spLocks noGrp="1"/>
          </p:cNvSpPr>
          <p:nvPr>
            <p:ph type="title"/>
          </p:nvPr>
        </p:nvSpPr>
        <p:spPr/>
        <p:txBody>
          <a:bodyPr/>
          <a:lstStyle/>
          <a:p>
            <a:r>
              <a:rPr lang="ja-JP" altLang="en-US" dirty="0">
                <a:latin typeface="+mn-ea"/>
                <a:ea typeface="+mn-ea"/>
              </a:rPr>
              <a:t>評価結果について</a:t>
            </a:r>
            <a:endParaRPr lang="en-US" dirty="0">
              <a:latin typeface="+mn-ea"/>
              <a:ea typeface="+mn-ea"/>
            </a:endParaRPr>
          </a:p>
        </p:txBody>
      </p:sp>
      <p:sp>
        <p:nvSpPr>
          <p:cNvPr id="21" name="Content Placeholder 20">
            <a:extLst>
              <a:ext uri="{FF2B5EF4-FFF2-40B4-BE49-F238E27FC236}">
                <a16:creationId xmlns:a16="http://schemas.microsoft.com/office/drawing/2014/main" id="{8DCB4C06-E661-3708-131C-FB6380A0CBE3}"/>
              </a:ext>
            </a:extLst>
          </p:cNvPr>
          <p:cNvSpPr>
            <a:spLocks noGrp="1"/>
          </p:cNvSpPr>
          <p:nvPr>
            <p:ph idx="1"/>
          </p:nvPr>
        </p:nvSpPr>
        <p:spPr>
          <a:xfrm>
            <a:off x="2903974" y="1825625"/>
            <a:ext cx="8449826" cy="4351338"/>
          </a:xfrm>
        </p:spPr>
        <p:txBody>
          <a:bodyPr>
            <a:normAutofit/>
          </a:bodyPr>
          <a:lstStyle/>
          <a:p>
            <a:r>
              <a:rPr lang="ja-JP" altLang="en-US" sz="2000" dirty="0">
                <a:latin typeface="+mn-ea"/>
              </a:rPr>
              <a:t>テスト</a:t>
            </a:r>
            <a:r>
              <a:rPr lang="en-US" altLang="ja-JP" sz="2000" dirty="0">
                <a:latin typeface="+mn-ea"/>
              </a:rPr>
              <a:t>A</a:t>
            </a:r>
            <a:r>
              <a:rPr lang="ja-JP" altLang="en-US" sz="2000" dirty="0">
                <a:latin typeface="+mn-ea"/>
              </a:rPr>
              <a:t>で誤って「ニュース」として分類された「第三者」の動画は </a:t>
            </a:r>
            <a:r>
              <a:rPr lang="en-US" altLang="ja-JP" sz="2000" b="1" dirty="0">
                <a:latin typeface="+mn-ea"/>
              </a:rPr>
              <a:t>66</a:t>
            </a:r>
            <a:r>
              <a:rPr lang="ja-JP" altLang="en-US" sz="2000" b="1" dirty="0">
                <a:latin typeface="+mn-ea"/>
              </a:rPr>
              <a:t>件</a:t>
            </a:r>
            <a:endParaRPr lang="en-US" altLang="ja-JP" sz="2000" b="1" dirty="0">
              <a:latin typeface="+mn-ea"/>
            </a:endParaRPr>
          </a:p>
          <a:p>
            <a:endParaRPr lang="en-US" altLang="ja-JP" sz="2000" b="1" dirty="0">
              <a:latin typeface="+mn-ea"/>
            </a:endParaRPr>
          </a:p>
          <a:p>
            <a:r>
              <a:rPr lang="ja-JP" altLang="en-US" sz="2000" dirty="0">
                <a:latin typeface="+mn-ea"/>
              </a:rPr>
              <a:t>その中，</a:t>
            </a:r>
            <a:r>
              <a:rPr lang="en-US" altLang="ja-JP" sz="2000" b="1" dirty="0">
                <a:latin typeface="+mn-ea"/>
              </a:rPr>
              <a:t>37</a:t>
            </a:r>
            <a:r>
              <a:rPr lang="ja-JP" altLang="en-US" sz="2000" b="1" dirty="0">
                <a:latin typeface="+mn-ea"/>
              </a:rPr>
              <a:t>件</a:t>
            </a:r>
            <a:r>
              <a:rPr lang="ja-JP" altLang="en-US" sz="2000" dirty="0">
                <a:latin typeface="+mn-ea"/>
              </a:rPr>
              <a:t>（約</a:t>
            </a:r>
            <a:r>
              <a:rPr lang="en-US" altLang="ja-JP" sz="2000" dirty="0">
                <a:latin typeface="+mn-ea"/>
              </a:rPr>
              <a:t>56%</a:t>
            </a:r>
            <a:r>
              <a:rPr lang="ja-JP" altLang="en-US" sz="2000" dirty="0">
                <a:latin typeface="+mn-ea"/>
              </a:rPr>
              <a:t>）は，ニュースチャンネルの動画</a:t>
            </a:r>
            <a:br>
              <a:rPr lang="en-US" altLang="ja-JP" sz="2000" dirty="0">
                <a:latin typeface="+mn-ea"/>
              </a:rPr>
            </a:br>
            <a:r>
              <a:rPr lang="ja-JP" altLang="en-US" sz="2000" dirty="0">
                <a:latin typeface="+mn-ea"/>
              </a:rPr>
              <a:t>（カテゴリ</a:t>
            </a:r>
            <a:r>
              <a:rPr lang="en-US" altLang="ja-JP" sz="2000" dirty="0">
                <a:latin typeface="+mn-ea"/>
              </a:rPr>
              <a:t>A</a:t>
            </a:r>
            <a:r>
              <a:rPr lang="ja-JP" altLang="en-US" sz="2000" dirty="0">
                <a:latin typeface="+mn-ea"/>
              </a:rPr>
              <a:t>で，ニュースチャンネルがホワイトリストにないもの）</a:t>
            </a:r>
            <a:endParaRPr lang="en-US" altLang="ja-JP" sz="2000" dirty="0">
              <a:latin typeface="+mn-ea"/>
            </a:endParaRPr>
          </a:p>
          <a:p>
            <a:endParaRPr lang="ja-JP" altLang="en-US" sz="2000" dirty="0">
              <a:latin typeface="+mn-ea"/>
            </a:endParaRPr>
          </a:p>
          <a:p>
            <a:r>
              <a:rPr lang="ja-JP" altLang="en-US" sz="2000" dirty="0">
                <a:latin typeface="+mn-ea"/>
              </a:rPr>
              <a:t>残りの</a:t>
            </a:r>
            <a:r>
              <a:rPr lang="en-US" altLang="ja-JP" sz="2000" b="1" dirty="0">
                <a:latin typeface="+mn-ea"/>
              </a:rPr>
              <a:t>29</a:t>
            </a:r>
            <a:r>
              <a:rPr lang="ja-JP" altLang="en-US" sz="2000" b="1" dirty="0">
                <a:latin typeface="+mn-ea"/>
              </a:rPr>
              <a:t>件</a:t>
            </a:r>
            <a:r>
              <a:rPr lang="ja-JP" altLang="en-US" sz="2000" dirty="0">
                <a:latin typeface="+mn-ea"/>
              </a:rPr>
              <a:t>は「第三者の動画」</a:t>
            </a:r>
            <a:br>
              <a:rPr lang="en-US" altLang="ja-JP" sz="2000" dirty="0">
                <a:latin typeface="+mn-ea"/>
              </a:rPr>
            </a:br>
            <a:r>
              <a:rPr lang="ja-JP" altLang="en-US" sz="2000" dirty="0">
                <a:latin typeface="+mn-ea"/>
              </a:rPr>
              <a:t>（カテゴリ</a:t>
            </a:r>
            <a:r>
              <a:rPr lang="en-US" altLang="ja-JP" sz="2000" dirty="0">
                <a:latin typeface="+mn-ea"/>
              </a:rPr>
              <a:t>B</a:t>
            </a:r>
            <a:r>
              <a:rPr lang="ja-JP" altLang="en-US" sz="2000" dirty="0">
                <a:latin typeface="+mn-ea"/>
              </a:rPr>
              <a:t>またはカテゴリ</a:t>
            </a:r>
            <a:r>
              <a:rPr lang="en-US" altLang="ja-JP" sz="2000" dirty="0">
                <a:latin typeface="+mn-ea"/>
              </a:rPr>
              <a:t>C</a:t>
            </a:r>
            <a:r>
              <a:rPr lang="ja-JP" altLang="en-US" sz="2000" dirty="0">
                <a:latin typeface="+mn-ea"/>
              </a:rPr>
              <a:t>に配属）</a:t>
            </a:r>
          </a:p>
        </p:txBody>
      </p:sp>
      <p:sp>
        <p:nvSpPr>
          <p:cNvPr id="6" name="Date Placeholder 5">
            <a:extLst>
              <a:ext uri="{FF2B5EF4-FFF2-40B4-BE49-F238E27FC236}">
                <a16:creationId xmlns:a16="http://schemas.microsoft.com/office/drawing/2014/main" id="{7754F277-C06A-42E3-B88D-DE5A1ED02AB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ja-JP" sz="2000" b="1" i="0" u="none" strike="noStrike" kern="1200" cap="none" spc="0" normalizeH="0" baseline="0" noProof="0">
                <a:ln>
                  <a:noFill/>
                </a:ln>
                <a:solidFill>
                  <a:schemeClr val="tx1">
                    <a:lumMod val="75000"/>
                    <a:lumOff val="25000"/>
                  </a:schemeClr>
                </a:solidFill>
                <a:effectLst/>
                <a:uLnTx/>
                <a:uFillTx/>
                <a:latin typeface="Calibri" panose="020F0502020204030204"/>
                <a:ea typeface="+mn-ea"/>
                <a:cs typeface="+mn-cs"/>
              </a:rPr>
              <a:t>2024/12/25</a:t>
            </a:r>
            <a:endParaRPr kumimoji="0" lang="en-US" sz="2000" b="1" i="0" u="none" strike="noStrike" kern="1200" cap="none" spc="0" normalizeH="0" baseline="0" noProof="0" dirty="0">
              <a:ln>
                <a:noFill/>
              </a:ln>
              <a:solidFill>
                <a:schemeClr val="tx1">
                  <a:lumMod val="75000"/>
                  <a:lumOff val="25000"/>
                </a:scheme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CE3BD2E7-2630-075A-0F2D-09F712A43E20}"/>
              </a:ext>
            </a:extLst>
          </p:cNvPr>
          <p:cNvSpPr>
            <a:spLocks noGrp="1"/>
          </p:cNvSpPr>
          <p:nvPr>
            <p:ph type="sldNum" sz="quarter" idx="12"/>
          </p:nvPr>
        </p:nvSpPr>
        <p:spPr/>
        <p:txBody>
          <a:bodyPr/>
          <a:lstStyle/>
          <a:p>
            <a:fld id="{6E796B70-2EF1-4991-9022-6C7BE8324475}" type="slidenum">
              <a:rPr lang="en-US" smtClean="0"/>
              <a:t>36</a:t>
            </a:fld>
            <a:endParaRPr lang="en-US"/>
          </a:p>
        </p:txBody>
      </p:sp>
      <p:sp>
        <p:nvSpPr>
          <p:cNvPr id="5" name="Rectangle: Rounded Corners 4">
            <a:extLst>
              <a:ext uri="{FF2B5EF4-FFF2-40B4-BE49-F238E27FC236}">
                <a16:creationId xmlns:a16="http://schemas.microsoft.com/office/drawing/2014/main" id="{C0481DA3-2214-BD8B-A8FA-08A32615B04C}"/>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Rectangle 6">
            <a:extLst>
              <a:ext uri="{FF2B5EF4-FFF2-40B4-BE49-F238E27FC236}">
                <a16:creationId xmlns:a16="http://schemas.microsoft.com/office/drawing/2014/main" id="{8B4EF6BC-3F7C-A55E-43E5-B4A3C19FCD4D}"/>
              </a:ext>
            </a:extLst>
          </p:cNvPr>
          <p:cNvSpPr/>
          <p:nvPr/>
        </p:nvSpPr>
        <p:spPr>
          <a:xfrm>
            <a:off x="-2736658" y="1909186"/>
            <a:ext cx="2274436" cy="57305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900" b="1" dirty="0"/>
              <a:t>ニュース （ホワイトリストに追加済み）</a:t>
            </a:r>
          </a:p>
        </p:txBody>
      </p:sp>
      <p:sp>
        <p:nvSpPr>
          <p:cNvPr id="8" name="Rectangle 7">
            <a:extLst>
              <a:ext uri="{FF2B5EF4-FFF2-40B4-BE49-F238E27FC236}">
                <a16:creationId xmlns:a16="http://schemas.microsoft.com/office/drawing/2014/main" id="{41716E06-C4B8-ECBB-3B09-A341B021284E}"/>
              </a:ext>
            </a:extLst>
          </p:cNvPr>
          <p:cNvSpPr/>
          <p:nvPr/>
        </p:nvSpPr>
        <p:spPr>
          <a:xfrm>
            <a:off x="-2736659" y="2855941"/>
            <a:ext cx="2274436" cy="573059"/>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900" b="1" dirty="0">
                <a:solidFill>
                  <a:schemeClr val="tx1"/>
                </a:solidFill>
              </a:rPr>
              <a:t>ニュースのような表現</a:t>
            </a:r>
          </a:p>
        </p:txBody>
      </p:sp>
      <p:sp>
        <p:nvSpPr>
          <p:cNvPr id="9" name="Rectangle 8">
            <a:extLst>
              <a:ext uri="{FF2B5EF4-FFF2-40B4-BE49-F238E27FC236}">
                <a16:creationId xmlns:a16="http://schemas.microsoft.com/office/drawing/2014/main" id="{E5895A88-77CC-345F-03E6-3D21F3B60B14}"/>
              </a:ext>
            </a:extLst>
          </p:cNvPr>
          <p:cNvSpPr/>
          <p:nvPr/>
        </p:nvSpPr>
        <p:spPr>
          <a:xfrm>
            <a:off x="-2736660" y="3429000"/>
            <a:ext cx="2274436" cy="2295282"/>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900" b="1" dirty="0">
                <a:solidFill>
                  <a:schemeClr val="tx1"/>
                </a:solidFill>
              </a:rPr>
              <a:t>その他</a:t>
            </a:r>
          </a:p>
        </p:txBody>
      </p:sp>
      <p:sp>
        <p:nvSpPr>
          <p:cNvPr id="10" name="Rectangle 9">
            <a:extLst>
              <a:ext uri="{FF2B5EF4-FFF2-40B4-BE49-F238E27FC236}">
                <a16:creationId xmlns:a16="http://schemas.microsoft.com/office/drawing/2014/main" id="{351C22A3-8285-09FB-A65B-3A30FB1C0E02}"/>
              </a:ext>
            </a:extLst>
          </p:cNvPr>
          <p:cNvSpPr/>
          <p:nvPr/>
        </p:nvSpPr>
        <p:spPr>
          <a:xfrm>
            <a:off x="-2736661" y="2480853"/>
            <a:ext cx="2274436" cy="37508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900" b="1" dirty="0"/>
              <a:t>ニュース （ホワイトリストにはない）</a:t>
            </a:r>
          </a:p>
        </p:txBody>
      </p:sp>
      <p:cxnSp>
        <p:nvCxnSpPr>
          <p:cNvPr id="12" name="Straight Connector 11">
            <a:extLst>
              <a:ext uri="{FF2B5EF4-FFF2-40B4-BE49-F238E27FC236}">
                <a16:creationId xmlns:a16="http://schemas.microsoft.com/office/drawing/2014/main" id="{CBEA1CCD-C41A-EFFC-1F8C-FF8F261E4A99}"/>
              </a:ext>
            </a:extLst>
          </p:cNvPr>
          <p:cNvCxnSpPr>
            <a:cxnSpLocks/>
          </p:cNvCxnSpPr>
          <p:nvPr/>
        </p:nvCxnSpPr>
        <p:spPr>
          <a:xfrm flipV="1">
            <a:off x="-2873829" y="2855941"/>
            <a:ext cx="2596662" cy="9390"/>
          </a:xfrm>
          <a:prstGeom prst="line">
            <a:avLst/>
          </a:prstGeom>
          <a:ln w="38100">
            <a:solidFill>
              <a:schemeClr val="accent2"/>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50652349-D67A-F668-6BFF-1F51034A3E1E}"/>
              </a:ext>
            </a:extLst>
          </p:cNvPr>
          <p:cNvCxnSpPr>
            <a:cxnSpLocks/>
          </p:cNvCxnSpPr>
          <p:nvPr/>
        </p:nvCxnSpPr>
        <p:spPr>
          <a:xfrm>
            <a:off x="-2873829" y="3427608"/>
            <a:ext cx="2596662" cy="1391"/>
          </a:xfrm>
          <a:prstGeom prst="line">
            <a:avLst/>
          </a:prstGeom>
          <a:ln w="38100">
            <a:solidFill>
              <a:schemeClr val="accent2"/>
            </a:solidFill>
          </a:ln>
        </p:spPr>
        <p:style>
          <a:lnRef idx="2">
            <a:schemeClr val="accent1"/>
          </a:lnRef>
          <a:fillRef idx="0">
            <a:schemeClr val="accent1"/>
          </a:fillRef>
          <a:effectRef idx="1">
            <a:schemeClr val="accent1"/>
          </a:effectRef>
          <a:fontRef idx="minor">
            <a:schemeClr val="tx1"/>
          </a:fontRef>
        </p:style>
      </p:cxnSp>
      <p:sp>
        <p:nvSpPr>
          <p:cNvPr id="15" name="Rectangle 14">
            <a:extLst>
              <a:ext uri="{FF2B5EF4-FFF2-40B4-BE49-F238E27FC236}">
                <a16:creationId xmlns:a16="http://schemas.microsoft.com/office/drawing/2014/main" id="{3536530A-5484-BF3A-D72F-A370C4904E77}"/>
              </a:ext>
            </a:extLst>
          </p:cNvPr>
          <p:cNvSpPr/>
          <p:nvPr/>
        </p:nvSpPr>
        <p:spPr>
          <a:xfrm>
            <a:off x="636812" y="1909185"/>
            <a:ext cx="1808703" cy="94675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t>カテゴリ </a:t>
            </a:r>
            <a:r>
              <a:rPr kumimoji="1" lang="en-US" altLang="ja-JP" b="1" dirty="0"/>
              <a:t>A</a:t>
            </a:r>
            <a:endParaRPr kumimoji="1" lang="ja-JP" altLang="en-US" b="1" dirty="0"/>
          </a:p>
        </p:txBody>
      </p:sp>
      <p:sp>
        <p:nvSpPr>
          <p:cNvPr id="16" name="Rectangle 15">
            <a:extLst>
              <a:ext uri="{FF2B5EF4-FFF2-40B4-BE49-F238E27FC236}">
                <a16:creationId xmlns:a16="http://schemas.microsoft.com/office/drawing/2014/main" id="{5A188824-755F-1F97-83FC-4AB325044172}"/>
              </a:ext>
            </a:extLst>
          </p:cNvPr>
          <p:cNvSpPr/>
          <p:nvPr/>
        </p:nvSpPr>
        <p:spPr>
          <a:xfrm>
            <a:off x="636812" y="2865331"/>
            <a:ext cx="1808703" cy="563670"/>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ysClr val="windowText" lastClr="000000"/>
                </a:solidFill>
              </a:rPr>
              <a:t>カテゴリ </a:t>
            </a:r>
            <a:r>
              <a:rPr kumimoji="1" lang="en-US" altLang="ja-JP" b="1" dirty="0">
                <a:solidFill>
                  <a:sysClr val="windowText" lastClr="000000"/>
                </a:solidFill>
              </a:rPr>
              <a:t>B</a:t>
            </a:r>
            <a:endParaRPr kumimoji="1" lang="ja-JP" altLang="en-US" b="1" dirty="0">
              <a:solidFill>
                <a:sysClr val="windowText" lastClr="000000"/>
              </a:solidFill>
            </a:endParaRPr>
          </a:p>
        </p:txBody>
      </p:sp>
      <p:sp>
        <p:nvSpPr>
          <p:cNvPr id="17" name="Rectangle 16">
            <a:extLst>
              <a:ext uri="{FF2B5EF4-FFF2-40B4-BE49-F238E27FC236}">
                <a16:creationId xmlns:a16="http://schemas.microsoft.com/office/drawing/2014/main" id="{6050B19B-E4C7-9950-BCA0-5E29E8F62E99}"/>
              </a:ext>
            </a:extLst>
          </p:cNvPr>
          <p:cNvSpPr/>
          <p:nvPr/>
        </p:nvSpPr>
        <p:spPr>
          <a:xfrm>
            <a:off x="636812" y="3428999"/>
            <a:ext cx="1808703" cy="2295277"/>
          </a:xfrm>
          <a:prstGeom prst="rect">
            <a:avLst/>
          </a:prstGeom>
          <a:solidFill>
            <a:schemeClr val="accent1">
              <a:lumMod val="20000"/>
              <a:lumOff val="8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b="1" dirty="0">
                <a:solidFill>
                  <a:sysClr val="windowText" lastClr="000000"/>
                </a:solidFill>
              </a:rPr>
              <a:t>カテゴリ </a:t>
            </a:r>
            <a:r>
              <a:rPr kumimoji="1" lang="en-US" altLang="ja-JP" b="1" dirty="0">
                <a:solidFill>
                  <a:sysClr val="windowText" lastClr="000000"/>
                </a:solidFill>
              </a:rPr>
              <a:t>C</a:t>
            </a:r>
            <a:endParaRPr kumimoji="1" lang="ja-JP" altLang="en-US" b="1" dirty="0">
              <a:solidFill>
                <a:sysClr val="windowText" lastClr="000000"/>
              </a:solidFill>
            </a:endParaRPr>
          </a:p>
        </p:txBody>
      </p:sp>
    </p:spTree>
    <p:extLst>
      <p:ext uri="{BB962C8B-B14F-4D97-AF65-F5344CB8AC3E}">
        <p14:creationId xmlns:p14="http://schemas.microsoft.com/office/powerpoint/2010/main" val="51169686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524D6-C386-050E-21A4-3B3BC98688ED}"/>
              </a:ext>
            </a:extLst>
          </p:cNvPr>
          <p:cNvSpPr>
            <a:spLocks noGrp="1"/>
          </p:cNvSpPr>
          <p:nvPr>
            <p:ph type="title"/>
          </p:nvPr>
        </p:nvSpPr>
        <p:spPr/>
        <p:txBody>
          <a:bodyPr/>
          <a:lstStyle/>
          <a:p>
            <a:r>
              <a:rPr lang="ja-JP" altLang="en-US" sz="4400" dirty="0">
                <a:latin typeface="+mn-ea"/>
              </a:rPr>
              <a:t>残りの</a:t>
            </a:r>
            <a:r>
              <a:rPr lang="en-US" altLang="ja-JP" sz="4400" b="1" dirty="0">
                <a:latin typeface="+mn-ea"/>
              </a:rPr>
              <a:t>29</a:t>
            </a:r>
            <a:r>
              <a:rPr lang="ja-JP" altLang="en-US" sz="4400" b="1" dirty="0">
                <a:latin typeface="+mn-ea"/>
              </a:rPr>
              <a:t>件</a:t>
            </a:r>
            <a:r>
              <a:rPr lang="ja-JP" altLang="en-US" sz="4400" dirty="0">
                <a:latin typeface="+mn-ea"/>
              </a:rPr>
              <a:t>「第三者の動画」について</a:t>
            </a:r>
            <a:endParaRPr lang="en-US" b="1" dirty="0">
              <a:latin typeface="Meiryo UI" panose="020B0604030504040204" pitchFamily="50" charset="-128"/>
              <a:ea typeface="Meiryo UI" panose="020B0604030504040204" pitchFamily="50" charset="-128"/>
            </a:endParaRPr>
          </a:p>
        </p:txBody>
      </p:sp>
      <p:sp>
        <p:nvSpPr>
          <p:cNvPr id="3" name="Content Placeholder 2">
            <a:extLst>
              <a:ext uri="{FF2B5EF4-FFF2-40B4-BE49-F238E27FC236}">
                <a16:creationId xmlns:a16="http://schemas.microsoft.com/office/drawing/2014/main" id="{31A27813-93FA-03CD-2D0F-59310D615D26}"/>
              </a:ext>
            </a:extLst>
          </p:cNvPr>
          <p:cNvSpPr>
            <a:spLocks noGrp="1"/>
          </p:cNvSpPr>
          <p:nvPr>
            <p:ph idx="1"/>
          </p:nvPr>
        </p:nvSpPr>
        <p:spPr/>
        <p:txBody>
          <a:bodyPr>
            <a:normAutofit fontScale="77500" lnSpcReduction="20000"/>
          </a:bodyPr>
          <a:lstStyle/>
          <a:p>
            <a:pPr>
              <a:lnSpc>
                <a:spcPct val="120000"/>
              </a:lnSpc>
            </a:pPr>
            <a:r>
              <a:rPr lang="ja-JP" altLang="en-US" sz="2400" dirty="0">
                <a:latin typeface="+mn-ea"/>
              </a:rPr>
              <a:t>ニュースの切り抜き </a:t>
            </a:r>
            <a:r>
              <a:rPr lang="en-US" altLang="ja-JP" sz="2400" b="1" dirty="0">
                <a:latin typeface="+mn-ea"/>
              </a:rPr>
              <a:t>4</a:t>
            </a:r>
            <a:r>
              <a:rPr lang="ja-JP" altLang="en-US" sz="2400" b="1" dirty="0">
                <a:latin typeface="+mn-ea"/>
              </a:rPr>
              <a:t>件</a:t>
            </a:r>
            <a:r>
              <a:rPr lang="ja-JP" altLang="en-US" sz="2400" dirty="0">
                <a:latin typeface="+mn-ea"/>
              </a:rPr>
              <a:t>（インタビュー</a:t>
            </a:r>
            <a:r>
              <a:rPr lang="en-US" altLang="ja-JP" sz="2400" dirty="0">
                <a:latin typeface="+mn-ea"/>
              </a:rPr>
              <a:t>: </a:t>
            </a:r>
            <a:r>
              <a:rPr lang="en-US" altLang="ja-JP" sz="2400" b="1" dirty="0">
                <a:latin typeface="+mn-ea"/>
              </a:rPr>
              <a:t>2</a:t>
            </a:r>
            <a:r>
              <a:rPr lang="ja-JP" altLang="en-US" sz="2400" b="1" dirty="0">
                <a:latin typeface="+mn-ea"/>
              </a:rPr>
              <a:t>件</a:t>
            </a:r>
            <a:r>
              <a:rPr lang="en-US" altLang="ja-JP" sz="2400" dirty="0">
                <a:latin typeface="+mn-ea"/>
              </a:rPr>
              <a:t>,</a:t>
            </a:r>
            <a:r>
              <a:rPr lang="ja-JP" altLang="en-US" sz="2400" dirty="0">
                <a:latin typeface="+mn-ea"/>
              </a:rPr>
              <a:t> スピーチ</a:t>
            </a:r>
            <a:r>
              <a:rPr lang="en-US" altLang="ja-JP" sz="2400" dirty="0">
                <a:latin typeface="+mn-ea"/>
              </a:rPr>
              <a:t>:</a:t>
            </a:r>
            <a:r>
              <a:rPr lang="ja-JP" altLang="en-US" sz="2400" dirty="0">
                <a:latin typeface="+mn-ea"/>
              </a:rPr>
              <a:t> </a:t>
            </a:r>
            <a:r>
              <a:rPr lang="en-US" altLang="ja-JP" sz="2400" b="1" dirty="0">
                <a:latin typeface="+mn-ea"/>
              </a:rPr>
              <a:t>2</a:t>
            </a:r>
            <a:r>
              <a:rPr lang="ja-JP" altLang="en-US" sz="2400" b="1" dirty="0">
                <a:latin typeface="+mn-ea"/>
              </a:rPr>
              <a:t>件</a:t>
            </a:r>
            <a:r>
              <a:rPr lang="ja-JP" altLang="en-US" sz="2400" dirty="0">
                <a:latin typeface="+mn-ea"/>
              </a:rPr>
              <a:t>）</a:t>
            </a:r>
            <a:endParaRPr lang="en-US" altLang="ja-JP" sz="2400" dirty="0">
              <a:latin typeface="+mn-ea"/>
            </a:endParaRPr>
          </a:p>
          <a:p>
            <a:pPr>
              <a:lnSpc>
                <a:spcPct val="120000"/>
              </a:lnSpc>
            </a:pPr>
            <a:r>
              <a:rPr lang="ja-JP" altLang="en-US" sz="2400" dirty="0">
                <a:latin typeface="+mn-ea"/>
              </a:rPr>
              <a:t>ニュースのような堅い表現を採用する動画 </a:t>
            </a:r>
            <a:r>
              <a:rPr lang="en-US" altLang="ja-JP" sz="2400" b="1" dirty="0">
                <a:latin typeface="+mn-ea"/>
              </a:rPr>
              <a:t>21</a:t>
            </a:r>
            <a:r>
              <a:rPr lang="ja-JP" altLang="en-US" sz="2400" b="1" dirty="0">
                <a:latin typeface="+mn-ea"/>
              </a:rPr>
              <a:t>件</a:t>
            </a:r>
            <a:r>
              <a:rPr lang="ja-JP" altLang="en-US" sz="2400" dirty="0">
                <a:latin typeface="+mn-ea"/>
              </a:rPr>
              <a:t>：</a:t>
            </a:r>
            <a:endParaRPr lang="en-US" altLang="ja-JP" sz="2400" dirty="0">
              <a:latin typeface="+mn-ea"/>
            </a:endParaRPr>
          </a:p>
          <a:p>
            <a:pPr lvl="1">
              <a:lnSpc>
                <a:spcPct val="120000"/>
              </a:lnSpc>
            </a:pPr>
            <a:r>
              <a:rPr lang="ja-JP" altLang="en-US" sz="2000" dirty="0">
                <a:latin typeface="+mn-ea"/>
              </a:rPr>
              <a:t>ニュースを参考にした動画</a:t>
            </a:r>
            <a:r>
              <a:rPr lang="ja-JP" altLang="en-US" sz="2000" b="1" dirty="0">
                <a:latin typeface="+mn-ea"/>
              </a:rPr>
              <a:t> </a:t>
            </a:r>
            <a:r>
              <a:rPr lang="en-US" altLang="ja-JP" sz="2000" b="1" dirty="0">
                <a:latin typeface="+mn-ea"/>
              </a:rPr>
              <a:t>9</a:t>
            </a:r>
            <a:r>
              <a:rPr lang="ja-JP" altLang="en-US" sz="2000" b="1" dirty="0">
                <a:latin typeface="+mn-ea"/>
              </a:rPr>
              <a:t>件</a:t>
            </a:r>
            <a:r>
              <a:rPr lang="ja-JP" altLang="en-US" sz="2000" dirty="0">
                <a:latin typeface="+mn-ea"/>
              </a:rPr>
              <a:t>（同じ動画が別のチャンネルによる配信された動画 </a:t>
            </a:r>
            <a:r>
              <a:rPr lang="en-US" altLang="ja-JP" sz="2000" b="1" dirty="0">
                <a:latin typeface="+mn-ea"/>
              </a:rPr>
              <a:t>1</a:t>
            </a:r>
            <a:r>
              <a:rPr lang="ja-JP" altLang="en-US" sz="2000" b="1" dirty="0">
                <a:latin typeface="+mn-ea"/>
              </a:rPr>
              <a:t>件</a:t>
            </a:r>
            <a:r>
              <a:rPr lang="ja-JP" altLang="en-US" sz="2000" dirty="0">
                <a:latin typeface="+mn-ea"/>
              </a:rPr>
              <a:t>）</a:t>
            </a:r>
            <a:endParaRPr lang="en-US" altLang="ja-JP" sz="2000" dirty="0">
              <a:latin typeface="+mn-ea"/>
            </a:endParaRPr>
          </a:p>
          <a:p>
            <a:pPr lvl="1">
              <a:lnSpc>
                <a:spcPct val="120000"/>
              </a:lnSpc>
            </a:pPr>
            <a:r>
              <a:rPr lang="ja-JP" altLang="en-US" sz="2000" dirty="0">
                <a:latin typeface="+mn-ea"/>
              </a:rPr>
              <a:t>公人による配信された動画 </a:t>
            </a:r>
            <a:r>
              <a:rPr lang="en-US" altLang="ja-JP" sz="2000" b="1" dirty="0">
                <a:latin typeface="+mn-ea"/>
              </a:rPr>
              <a:t>1</a:t>
            </a:r>
            <a:r>
              <a:rPr lang="ja-JP" altLang="en-US" sz="2000" b="1" dirty="0">
                <a:latin typeface="+mn-ea"/>
              </a:rPr>
              <a:t>件</a:t>
            </a:r>
            <a:endParaRPr lang="en-US" altLang="ja-JP" sz="2000" b="1" dirty="0">
              <a:latin typeface="+mn-ea"/>
            </a:endParaRPr>
          </a:p>
          <a:p>
            <a:pPr lvl="1">
              <a:lnSpc>
                <a:spcPct val="120000"/>
              </a:lnSpc>
            </a:pPr>
            <a:r>
              <a:rPr lang="ja-JP" altLang="en-US" sz="2000" dirty="0">
                <a:latin typeface="+mn-ea"/>
              </a:rPr>
              <a:t>裁判動画の切り抜き・合成 </a:t>
            </a:r>
            <a:r>
              <a:rPr lang="en-US" altLang="ja-JP" sz="2000" b="1" dirty="0">
                <a:latin typeface="+mn-ea"/>
              </a:rPr>
              <a:t>2</a:t>
            </a:r>
            <a:r>
              <a:rPr lang="ja-JP" altLang="en-US" sz="2000" b="1" dirty="0">
                <a:latin typeface="+mn-ea"/>
              </a:rPr>
              <a:t>件</a:t>
            </a:r>
            <a:endParaRPr lang="en-US" altLang="ja-JP" sz="2000" b="1" dirty="0">
              <a:latin typeface="+mn-ea"/>
            </a:endParaRPr>
          </a:p>
          <a:p>
            <a:pPr lvl="1">
              <a:lnSpc>
                <a:spcPct val="120000"/>
              </a:lnSpc>
            </a:pPr>
            <a:r>
              <a:rPr lang="ja-JP" altLang="en-US" sz="2000" dirty="0">
                <a:latin typeface="+mn-ea"/>
              </a:rPr>
              <a:t>テレビ番組</a:t>
            </a:r>
            <a:r>
              <a:rPr lang="en-US" altLang="ja-JP" sz="2000" dirty="0">
                <a:latin typeface="+mn-ea"/>
              </a:rPr>
              <a:t>/</a:t>
            </a:r>
            <a:r>
              <a:rPr lang="ja-JP" altLang="en-US" sz="2000" dirty="0">
                <a:latin typeface="+mn-ea"/>
              </a:rPr>
              <a:t>討論の切り抜き </a:t>
            </a:r>
            <a:r>
              <a:rPr lang="en-US" altLang="ja-JP" sz="2000" b="1" dirty="0">
                <a:latin typeface="+mn-ea"/>
              </a:rPr>
              <a:t>1</a:t>
            </a:r>
            <a:r>
              <a:rPr lang="ja-JP" altLang="en-US" sz="2000" b="1" dirty="0">
                <a:latin typeface="+mn-ea"/>
              </a:rPr>
              <a:t>件</a:t>
            </a:r>
            <a:endParaRPr lang="en-US" altLang="ja-JP" sz="2000" dirty="0">
              <a:latin typeface="+mn-ea"/>
            </a:endParaRPr>
          </a:p>
          <a:p>
            <a:pPr lvl="1">
              <a:lnSpc>
                <a:spcPct val="120000"/>
              </a:lnSpc>
            </a:pPr>
            <a:r>
              <a:rPr lang="ja-JP" altLang="en-US" sz="2000" dirty="0">
                <a:latin typeface="+mn-ea"/>
              </a:rPr>
              <a:t>「ニュース」をチャンネルタイトルや説明文に使っているが、</a:t>
            </a:r>
            <a:br>
              <a:rPr lang="en-US" altLang="ja-JP" sz="2000" dirty="0">
                <a:latin typeface="+mn-ea"/>
              </a:rPr>
            </a:br>
            <a:r>
              <a:rPr lang="ja-JP" altLang="en-US" sz="2000" dirty="0">
                <a:latin typeface="+mn-ea"/>
              </a:rPr>
              <a:t>その信頼性が確認できないチャンネルの動画 </a:t>
            </a:r>
            <a:r>
              <a:rPr lang="en-US" altLang="ja-JP" sz="2000" b="1" dirty="0">
                <a:latin typeface="+mn-ea"/>
              </a:rPr>
              <a:t>4</a:t>
            </a:r>
            <a:r>
              <a:rPr lang="ja-JP" altLang="en-US" sz="2000" b="1" dirty="0">
                <a:latin typeface="+mn-ea"/>
              </a:rPr>
              <a:t>件</a:t>
            </a:r>
            <a:endParaRPr lang="en-US" altLang="ja-JP" sz="2000" b="1" dirty="0">
              <a:latin typeface="+mn-ea"/>
            </a:endParaRPr>
          </a:p>
          <a:p>
            <a:pPr lvl="1">
              <a:lnSpc>
                <a:spcPct val="120000"/>
              </a:lnSpc>
            </a:pPr>
            <a:r>
              <a:rPr lang="ja-JP" altLang="en-US" sz="2000" dirty="0">
                <a:latin typeface="+mn-ea"/>
              </a:rPr>
              <a:t>情報源が確認できない </a:t>
            </a:r>
            <a:r>
              <a:rPr lang="en-US" altLang="ja-JP" sz="2000" b="1" dirty="0">
                <a:latin typeface="+mn-ea"/>
              </a:rPr>
              <a:t>4</a:t>
            </a:r>
            <a:r>
              <a:rPr lang="ja-JP" altLang="en-US" sz="2000" b="1" dirty="0">
                <a:latin typeface="+mn-ea"/>
              </a:rPr>
              <a:t>件</a:t>
            </a:r>
            <a:r>
              <a:rPr lang="en-US" altLang="ja-JP" sz="2000" dirty="0">
                <a:latin typeface="+mn-ea"/>
              </a:rPr>
              <a:t>(</a:t>
            </a:r>
            <a:r>
              <a:rPr lang="ja-JP" altLang="en-US" sz="2000" dirty="0">
                <a:latin typeface="+mn-ea"/>
              </a:rPr>
              <a:t>スピーチ</a:t>
            </a:r>
            <a:r>
              <a:rPr lang="en-US" altLang="ja-JP" sz="2000" b="1" dirty="0">
                <a:latin typeface="+mn-ea"/>
              </a:rPr>
              <a:t>1</a:t>
            </a:r>
            <a:r>
              <a:rPr lang="ja-JP" altLang="en-US" sz="2000" b="1" dirty="0">
                <a:latin typeface="+mn-ea"/>
              </a:rPr>
              <a:t>件</a:t>
            </a:r>
            <a:r>
              <a:rPr lang="en-US" altLang="ja-JP" sz="2000" b="1" dirty="0">
                <a:latin typeface="+mn-ea"/>
              </a:rPr>
              <a:t>)</a:t>
            </a:r>
          </a:p>
          <a:p>
            <a:pPr>
              <a:lnSpc>
                <a:spcPct val="120000"/>
              </a:lnSpc>
            </a:pPr>
            <a:r>
              <a:rPr lang="ja-JP" altLang="en-US" sz="2400" dirty="0">
                <a:latin typeface="+mn-ea"/>
              </a:rPr>
              <a:t>その他 </a:t>
            </a:r>
            <a:r>
              <a:rPr lang="en-US" altLang="ja-JP" sz="2400" b="1" dirty="0">
                <a:latin typeface="+mn-ea"/>
              </a:rPr>
              <a:t>4</a:t>
            </a:r>
            <a:r>
              <a:rPr lang="ja-JP" altLang="en-US" sz="2400" b="1" dirty="0">
                <a:latin typeface="+mn-ea"/>
              </a:rPr>
              <a:t>件</a:t>
            </a:r>
            <a:r>
              <a:rPr lang="ja-JP" altLang="en-US" sz="2400" dirty="0">
                <a:latin typeface="+mn-ea"/>
              </a:rPr>
              <a:t>：</a:t>
            </a:r>
            <a:endParaRPr lang="en-US" altLang="ja-JP" sz="2400" dirty="0">
              <a:latin typeface="+mn-ea"/>
            </a:endParaRPr>
          </a:p>
          <a:p>
            <a:pPr lvl="1">
              <a:lnSpc>
                <a:spcPct val="120000"/>
              </a:lnSpc>
            </a:pPr>
            <a:r>
              <a:rPr lang="ja-JP" altLang="en-US" sz="2000" dirty="0">
                <a:latin typeface="+mn-ea"/>
              </a:rPr>
              <a:t>音楽・雑音で、テキストが短い、または不明確な動画 </a:t>
            </a:r>
            <a:r>
              <a:rPr lang="en-US" altLang="ja-JP" sz="2000" b="1" dirty="0">
                <a:latin typeface="+mn-ea"/>
              </a:rPr>
              <a:t>3</a:t>
            </a:r>
            <a:r>
              <a:rPr lang="ja-JP" altLang="en-US" sz="2000" b="1" dirty="0">
                <a:latin typeface="+mn-ea"/>
              </a:rPr>
              <a:t>件 </a:t>
            </a:r>
            <a:r>
              <a:rPr lang="en-US" altLang="ja-JP" sz="2000" dirty="0">
                <a:latin typeface="+mn-ea"/>
              </a:rPr>
              <a:t>(</a:t>
            </a:r>
            <a:r>
              <a:rPr lang="ja-JP" altLang="en-US" sz="2000" dirty="0">
                <a:latin typeface="+mn-ea"/>
              </a:rPr>
              <a:t>インタビュー</a:t>
            </a:r>
            <a:r>
              <a:rPr lang="en-US" altLang="ja-JP" sz="2000" dirty="0">
                <a:latin typeface="+mn-ea"/>
              </a:rPr>
              <a:t>: </a:t>
            </a:r>
            <a:r>
              <a:rPr lang="en-US" altLang="ja-JP" sz="2000" b="1" dirty="0">
                <a:latin typeface="+mn-ea"/>
              </a:rPr>
              <a:t>1</a:t>
            </a:r>
            <a:r>
              <a:rPr lang="ja-JP" altLang="en-US" sz="2000" b="1" dirty="0">
                <a:latin typeface="+mn-ea"/>
              </a:rPr>
              <a:t>件</a:t>
            </a:r>
            <a:r>
              <a:rPr lang="ja-JP" altLang="en-US" sz="2000" dirty="0">
                <a:latin typeface="+mn-ea"/>
              </a:rPr>
              <a:t>，スピーチ</a:t>
            </a:r>
            <a:r>
              <a:rPr lang="en-US" altLang="ja-JP" sz="2000" b="1" dirty="0">
                <a:latin typeface="+mn-ea"/>
              </a:rPr>
              <a:t>1</a:t>
            </a:r>
            <a:r>
              <a:rPr lang="ja-JP" altLang="en-US" sz="2000" b="1" dirty="0">
                <a:latin typeface="+mn-ea"/>
              </a:rPr>
              <a:t>件</a:t>
            </a:r>
            <a:r>
              <a:rPr lang="en-US" altLang="ja-JP" sz="2000" dirty="0">
                <a:latin typeface="+mn-ea"/>
              </a:rPr>
              <a:t>)</a:t>
            </a:r>
            <a:br>
              <a:rPr lang="en-US" altLang="ja-JP" sz="2000" dirty="0">
                <a:latin typeface="+mn-ea"/>
              </a:rPr>
            </a:br>
            <a:r>
              <a:rPr lang="ja-JP" altLang="en-US" sz="2000" dirty="0">
                <a:latin typeface="+mn-ea"/>
              </a:rPr>
              <a:t>その中に，テキストが多数の</a:t>
            </a:r>
            <a:r>
              <a:rPr lang="en-US" altLang="ja-JP" sz="2000" dirty="0">
                <a:latin typeface="+mn-ea"/>
              </a:rPr>
              <a:t>[</a:t>
            </a:r>
            <a:r>
              <a:rPr lang="ja-JP" altLang="en-US" sz="2000" dirty="0">
                <a:latin typeface="+mn-ea"/>
              </a:rPr>
              <a:t>ありがとうございます。</a:t>
            </a:r>
            <a:r>
              <a:rPr lang="en-US" altLang="ja-JP" sz="2000" dirty="0">
                <a:latin typeface="+mn-ea"/>
              </a:rPr>
              <a:t>]</a:t>
            </a:r>
            <a:r>
              <a:rPr lang="ja-JP" altLang="en-US" sz="2000" dirty="0">
                <a:latin typeface="+mn-ea"/>
              </a:rPr>
              <a:t>が繰り返されているテキスト　</a:t>
            </a:r>
            <a:r>
              <a:rPr lang="en-US" altLang="ja-JP" sz="2000" b="1" dirty="0">
                <a:latin typeface="+mn-ea"/>
              </a:rPr>
              <a:t>1</a:t>
            </a:r>
            <a:r>
              <a:rPr lang="ja-JP" altLang="en-US" sz="2000" b="1" dirty="0">
                <a:latin typeface="+mn-ea"/>
              </a:rPr>
              <a:t>件</a:t>
            </a:r>
            <a:endParaRPr lang="en-US" altLang="ja-JP" b="1" dirty="0">
              <a:latin typeface="+mn-ea"/>
            </a:endParaRPr>
          </a:p>
          <a:p>
            <a:pPr lvl="1">
              <a:lnSpc>
                <a:spcPct val="120000"/>
              </a:lnSpc>
            </a:pPr>
            <a:r>
              <a:rPr lang="ja-JP" altLang="en-US" sz="2000" dirty="0">
                <a:latin typeface="+mn-ea"/>
              </a:rPr>
              <a:t>意見動画：</a:t>
            </a:r>
            <a:r>
              <a:rPr lang="en-US" altLang="ja-JP" sz="2000" b="1" dirty="0">
                <a:latin typeface="+mn-ea"/>
              </a:rPr>
              <a:t>1</a:t>
            </a:r>
            <a:r>
              <a:rPr lang="ja-JP" altLang="en-US" sz="2000" b="1" dirty="0">
                <a:latin typeface="+mn-ea"/>
              </a:rPr>
              <a:t>件</a:t>
            </a:r>
            <a:endParaRPr lang="en-US" altLang="ja-JP" sz="2000" b="1" dirty="0">
              <a:latin typeface="+mn-ea"/>
            </a:endParaRPr>
          </a:p>
        </p:txBody>
      </p:sp>
      <p:sp>
        <p:nvSpPr>
          <p:cNvPr id="5" name="Rectangle: Rounded Corners 4">
            <a:extLst>
              <a:ext uri="{FF2B5EF4-FFF2-40B4-BE49-F238E27FC236}">
                <a16:creationId xmlns:a16="http://schemas.microsoft.com/office/drawing/2014/main" id="{C0481DA3-2214-BD8B-A8FA-08A32615B04C}"/>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Date Placeholder 5">
            <a:extLst>
              <a:ext uri="{FF2B5EF4-FFF2-40B4-BE49-F238E27FC236}">
                <a16:creationId xmlns:a16="http://schemas.microsoft.com/office/drawing/2014/main" id="{7754F277-C06A-42E3-B88D-DE5A1ED02AB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ja-JP" sz="2000" b="1" i="0" u="none" strike="noStrike" kern="1200" cap="none" spc="0" normalizeH="0" baseline="0" noProof="0">
                <a:ln>
                  <a:noFill/>
                </a:ln>
                <a:solidFill>
                  <a:schemeClr val="tx1">
                    <a:lumMod val="75000"/>
                    <a:lumOff val="25000"/>
                  </a:schemeClr>
                </a:solidFill>
                <a:effectLst/>
                <a:uLnTx/>
                <a:uFillTx/>
                <a:latin typeface="Calibri" panose="020F0502020204030204"/>
                <a:ea typeface="+mn-ea"/>
                <a:cs typeface="+mn-cs"/>
              </a:rPr>
              <a:t>2024/12/25</a:t>
            </a:r>
            <a:endParaRPr kumimoji="0" lang="en-US" sz="2000" b="1" i="0" u="none" strike="noStrike" kern="1200" cap="none" spc="0" normalizeH="0" baseline="0" noProof="0" dirty="0">
              <a:ln>
                <a:noFill/>
              </a:ln>
              <a:solidFill>
                <a:schemeClr val="tx1">
                  <a:lumMod val="75000"/>
                  <a:lumOff val="25000"/>
                </a:scheme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CE3BD2E7-2630-075A-0F2D-09F712A43E20}"/>
              </a:ext>
            </a:extLst>
          </p:cNvPr>
          <p:cNvSpPr>
            <a:spLocks noGrp="1"/>
          </p:cNvSpPr>
          <p:nvPr>
            <p:ph type="sldNum" sz="quarter" idx="12"/>
          </p:nvPr>
        </p:nvSpPr>
        <p:spPr/>
        <p:txBody>
          <a:bodyPr/>
          <a:lstStyle/>
          <a:p>
            <a:fld id="{6E796B70-2EF1-4991-9022-6C7BE8324475}" type="slidenum">
              <a:rPr lang="en-US" smtClean="0"/>
              <a:t>37</a:t>
            </a:fld>
            <a:endParaRPr lang="en-US"/>
          </a:p>
        </p:txBody>
      </p:sp>
    </p:spTree>
    <p:extLst>
      <p:ext uri="{BB962C8B-B14F-4D97-AF65-F5344CB8AC3E}">
        <p14:creationId xmlns:p14="http://schemas.microsoft.com/office/powerpoint/2010/main" val="21932018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524D6-C386-050E-21A4-3B3BC98688ED}"/>
              </a:ext>
            </a:extLst>
          </p:cNvPr>
          <p:cNvSpPr>
            <a:spLocks noGrp="1"/>
          </p:cNvSpPr>
          <p:nvPr>
            <p:ph type="title"/>
          </p:nvPr>
        </p:nvSpPr>
        <p:spPr/>
        <p:txBody>
          <a:bodyPr/>
          <a:lstStyle/>
          <a:p>
            <a:r>
              <a:rPr lang="ja-JP" altLang="en-US" sz="4400" dirty="0">
                <a:latin typeface="+mn-ea"/>
              </a:rPr>
              <a:t>同じチャンネルの動画について</a:t>
            </a:r>
            <a:endParaRPr lang="en-US" b="1" dirty="0">
              <a:latin typeface="Meiryo UI" panose="020B0604030504040204" pitchFamily="50" charset="-128"/>
              <a:ea typeface="Meiryo UI" panose="020B0604030504040204" pitchFamily="50" charset="-128"/>
            </a:endParaRPr>
          </a:p>
        </p:txBody>
      </p:sp>
      <p:sp>
        <p:nvSpPr>
          <p:cNvPr id="5" name="Rectangle: Rounded Corners 4">
            <a:extLst>
              <a:ext uri="{FF2B5EF4-FFF2-40B4-BE49-F238E27FC236}">
                <a16:creationId xmlns:a16="http://schemas.microsoft.com/office/drawing/2014/main" id="{C0481DA3-2214-BD8B-A8FA-08A32615B04C}"/>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Date Placeholder 5">
            <a:extLst>
              <a:ext uri="{FF2B5EF4-FFF2-40B4-BE49-F238E27FC236}">
                <a16:creationId xmlns:a16="http://schemas.microsoft.com/office/drawing/2014/main" id="{7754F277-C06A-42E3-B88D-DE5A1ED02AB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ja-JP" sz="2000" b="1" i="0" u="none" strike="noStrike" kern="1200" cap="none" spc="0" normalizeH="0" baseline="0" noProof="0">
                <a:ln>
                  <a:noFill/>
                </a:ln>
                <a:solidFill>
                  <a:schemeClr val="tx1">
                    <a:lumMod val="75000"/>
                    <a:lumOff val="25000"/>
                  </a:schemeClr>
                </a:solidFill>
                <a:effectLst/>
                <a:uLnTx/>
                <a:uFillTx/>
                <a:latin typeface="Calibri" panose="020F0502020204030204"/>
                <a:ea typeface="+mn-ea"/>
                <a:cs typeface="+mn-cs"/>
              </a:rPr>
              <a:t>2024/12/25</a:t>
            </a:r>
            <a:endParaRPr kumimoji="0" lang="en-US" sz="2000" b="1" i="0" u="none" strike="noStrike" kern="1200" cap="none" spc="0" normalizeH="0" baseline="0" noProof="0" dirty="0">
              <a:ln>
                <a:noFill/>
              </a:ln>
              <a:solidFill>
                <a:schemeClr val="tx1">
                  <a:lumMod val="75000"/>
                  <a:lumOff val="25000"/>
                </a:scheme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CE3BD2E7-2630-075A-0F2D-09F712A43E20}"/>
              </a:ext>
            </a:extLst>
          </p:cNvPr>
          <p:cNvSpPr>
            <a:spLocks noGrp="1"/>
          </p:cNvSpPr>
          <p:nvPr>
            <p:ph type="sldNum" sz="quarter" idx="12"/>
          </p:nvPr>
        </p:nvSpPr>
        <p:spPr/>
        <p:txBody>
          <a:bodyPr/>
          <a:lstStyle/>
          <a:p>
            <a:fld id="{6E796B70-2EF1-4991-9022-6C7BE8324475}" type="slidenum">
              <a:rPr lang="en-US" smtClean="0"/>
              <a:t>38</a:t>
            </a:fld>
            <a:endParaRPr lang="en-US"/>
          </a:p>
        </p:txBody>
      </p:sp>
      <p:cxnSp>
        <p:nvCxnSpPr>
          <p:cNvPr id="47" name="Straight Connector 46">
            <a:extLst>
              <a:ext uri="{FF2B5EF4-FFF2-40B4-BE49-F238E27FC236}">
                <a16:creationId xmlns:a16="http://schemas.microsoft.com/office/drawing/2014/main" id="{58958A0E-3791-1761-E0A2-87FF1DF0640B}"/>
              </a:ext>
            </a:extLst>
          </p:cNvPr>
          <p:cNvCxnSpPr>
            <a:cxnSpLocks/>
          </p:cNvCxnSpPr>
          <p:nvPr/>
        </p:nvCxnSpPr>
        <p:spPr>
          <a:xfrm>
            <a:off x="4116475" y="1587500"/>
            <a:ext cx="0" cy="4672623"/>
          </a:xfrm>
          <a:prstGeom prst="line">
            <a:avLst/>
          </a:prstGeom>
          <a:ln>
            <a:prstDash val="dash"/>
          </a:ln>
        </p:spPr>
        <p:style>
          <a:lnRef idx="2">
            <a:schemeClr val="accent1"/>
          </a:lnRef>
          <a:fillRef idx="0">
            <a:schemeClr val="accent1"/>
          </a:fillRef>
          <a:effectRef idx="1">
            <a:schemeClr val="accent1"/>
          </a:effectRef>
          <a:fontRef idx="minor">
            <a:schemeClr val="tx1"/>
          </a:fontRef>
        </p:style>
      </p:cxnSp>
      <p:sp>
        <p:nvSpPr>
          <p:cNvPr id="20" name="Flowchart: Magnetic Disk 19">
            <a:extLst>
              <a:ext uri="{FF2B5EF4-FFF2-40B4-BE49-F238E27FC236}">
                <a16:creationId xmlns:a16="http://schemas.microsoft.com/office/drawing/2014/main" id="{9A4C5454-9466-97F1-F750-A0844C01E80D}"/>
              </a:ext>
            </a:extLst>
          </p:cNvPr>
          <p:cNvSpPr/>
          <p:nvPr/>
        </p:nvSpPr>
        <p:spPr>
          <a:xfrm>
            <a:off x="1105255" y="2118541"/>
            <a:ext cx="1620691" cy="1129714"/>
          </a:xfrm>
          <a:prstGeom prst="flowChartMagneticDisk">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200" b="1" dirty="0"/>
              <a:t>テスト </a:t>
            </a:r>
            <a:r>
              <a:rPr kumimoji="1" lang="en-US" altLang="ja-JP" sz="1200" b="1" dirty="0"/>
              <a:t>A</a:t>
            </a:r>
            <a:endParaRPr kumimoji="1" lang="ja-JP" altLang="en-US" sz="1200" b="1" dirty="0"/>
          </a:p>
        </p:txBody>
      </p:sp>
      <p:sp>
        <p:nvSpPr>
          <p:cNvPr id="21" name="Flowchart: Magnetic Disk 20">
            <a:extLst>
              <a:ext uri="{FF2B5EF4-FFF2-40B4-BE49-F238E27FC236}">
                <a16:creationId xmlns:a16="http://schemas.microsoft.com/office/drawing/2014/main" id="{A8D02949-C6EF-D4BF-B969-487AFFB6D719}"/>
              </a:ext>
            </a:extLst>
          </p:cNvPr>
          <p:cNvSpPr/>
          <p:nvPr/>
        </p:nvSpPr>
        <p:spPr>
          <a:xfrm>
            <a:off x="267382" y="3757885"/>
            <a:ext cx="1620691" cy="1129714"/>
          </a:xfrm>
          <a:prstGeom prst="flowChartMagneticDisk">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200" b="1" dirty="0"/>
              <a:t>ニュース</a:t>
            </a:r>
          </a:p>
        </p:txBody>
      </p:sp>
      <p:sp>
        <p:nvSpPr>
          <p:cNvPr id="22" name="Flowchart: Magnetic Disk 21">
            <a:extLst>
              <a:ext uri="{FF2B5EF4-FFF2-40B4-BE49-F238E27FC236}">
                <a16:creationId xmlns:a16="http://schemas.microsoft.com/office/drawing/2014/main" id="{2F608ED4-DD59-D138-F1BA-D15ECB22DCD7}"/>
              </a:ext>
            </a:extLst>
          </p:cNvPr>
          <p:cNvSpPr/>
          <p:nvPr/>
        </p:nvSpPr>
        <p:spPr>
          <a:xfrm>
            <a:off x="2095359" y="3757886"/>
            <a:ext cx="1620691" cy="1129714"/>
          </a:xfrm>
          <a:prstGeom prst="flowChartMagneticDisk">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200" b="1" dirty="0"/>
              <a:t>第三者</a:t>
            </a:r>
          </a:p>
        </p:txBody>
      </p:sp>
      <p:cxnSp>
        <p:nvCxnSpPr>
          <p:cNvPr id="23" name="Straight Arrow Connector 22">
            <a:extLst>
              <a:ext uri="{FF2B5EF4-FFF2-40B4-BE49-F238E27FC236}">
                <a16:creationId xmlns:a16="http://schemas.microsoft.com/office/drawing/2014/main" id="{0E14F34F-0BF3-F37C-B59D-A6C01E5A0682}"/>
              </a:ext>
            </a:extLst>
          </p:cNvPr>
          <p:cNvCxnSpPr>
            <a:stCxn id="20" idx="3"/>
            <a:endCxn id="21" idx="1"/>
          </p:cNvCxnSpPr>
          <p:nvPr/>
        </p:nvCxnSpPr>
        <p:spPr>
          <a:xfrm flipH="1">
            <a:off x="1077728" y="3248254"/>
            <a:ext cx="837873" cy="509631"/>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AEE80BA0-AEB2-7843-77E7-797DE5473A74}"/>
              </a:ext>
            </a:extLst>
          </p:cNvPr>
          <p:cNvCxnSpPr>
            <a:stCxn id="20" idx="3"/>
            <a:endCxn id="22" idx="1"/>
          </p:cNvCxnSpPr>
          <p:nvPr/>
        </p:nvCxnSpPr>
        <p:spPr>
          <a:xfrm>
            <a:off x="1915601" y="3248254"/>
            <a:ext cx="990104" cy="509631"/>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sp>
        <p:nvSpPr>
          <p:cNvPr id="25" name="Rectangle: Rounded Corners 24">
            <a:extLst>
              <a:ext uri="{FF2B5EF4-FFF2-40B4-BE49-F238E27FC236}">
                <a16:creationId xmlns:a16="http://schemas.microsoft.com/office/drawing/2014/main" id="{E36203E5-4FC2-E9FC-50D6-98C82E775444}"/>
              </a:ext>
            </a:extLst>
          </p:cNvPr>
          <p:cNvSpPr/>
          <p:nvPr/>
        </p:nvSpPr>
        <p:spPr>
          <a:xfrm>
            <a:off x="474669" y="4530140"/>
            <a:ext cx="559326" cy="264061"/>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t>動画 </a:t>
            </a:r>
            <a:r>
              <a:rPr kumimoji="1" lang="en-US" altLang="ja-JP" sz="1000" dirty="0"/>
              <a:t>1</a:t>
            </a:r>
            <a:endParaRPr kumimoji="1" lang="ja-JP" altLang="en-US" sz="1000" dirty="0"/>
          </a:p>
        </p:txBody>
      </p:sp>
      <p:sp>
        <p:nvSpPr>
          <p:cNvPr id="26" name="Rectangle: Rounded Corners 25">
            <a:extLst>
              <a:ext uri="{FF2B5EF4-FFF2-40B4-BE49-F238E27FC236}">
                <a16:creationId xmlns:a16="http://schemas.microsoft.com/office/drawing/2014/main" id="{931C140C-7E94-7785-5DEC-A323AD3F1945}"/>
              </a:ext>
            </a:extLst>
          </p:cNvPr>
          <p:cNvSpPr/>
          <p:nvPr/>
        </p:nvSpPr>
        <p:spPr>
          <a:xfrm>
            <a:off x="1127727" y="4541873"/>
            <a:ext cx="559326" cy="264061"/>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t>動画 </a:t>
            </a:r>
            <a:r>
              <a:rPr kumimoji="1" lang="en-US" altLang="ja-JP" sz="1000" dirty="0"/>
              <a:t>2</a:t>
            </a:r>
            <a:endParaRPr kumimoji="1" lang="ja-JP" altLang="en-US" sz="1000" dirty="0"/>
          </a:p>
        </p:txBody>
      </p:sp>
      <p:sp>
        <p:nvSpPr>
          <p:cNvPr id="30" name="Rectangle: Rounded Corners 29">
            <a:extLst>
              <a:ext uri="{FF2B5EF4-FFF2-40B4-BE49-F238E27FC236}">
                <a16:creationId xmlns:a16="http://schemas.microsoft.com/office/drawing/2014/main" id="{EED49442-E6E2-42AC-1EA5-1AE4C5A18389}"/>
              </a:ext>
            </a:extLst>
          </p:cNvPr>
          <p:cNvSpPr/>
          <p:nvPr/>
        </p:nvSpPr>
        <p:spPr>
          <a:xfrm>
            <a:off x="1331271" y="2890572"/>
            <a:ext cx="559326" cy="264061"/>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t>動画 </a:t>
            </a:r>
            <a:r>
              <a:rPr kumimoji="1" lang="en-US" altLang="ja-JP" sz="1000" dirty="0"/>
              <a:t>1</a:t>
            </a:r>
            <a:endParaRPr kumimoji="1" lang="ja-JP" altLang="en-US" sz="1000" dirty="0"/>
          </a:p>
        </p:txBody>
      </p:sp>
      <p:sp>
        <p:nvSpPr>
          <p:cNvPr id="31" name="Rectangle: Rounded Corners 30">
            <a:extLst>
              <a:ext uri="{FF2B5EF4-FFF2-40B4-BE49-F238E27FC236}">
                <a16:creationId xmlns:a16="http://schemas.microsoft.com/office/drawing/2014/main" id="{490AEB65-D4A9-0E08-7424-27FCE754216A}"/>
              </a:ext>
            </a:extLst>
          </p:cNvPr>
          <p:cNvSpPr/>
          <p:nvPr/>
        </p:nvSpPr>
        <p:spPr>
          <a:xfrm>
            <a:off x="1984330" y="2902306"/>
            <a:ext cx="559326" cy="264061"/>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t>動画 </a:t>
            </a:r>
            <a:r>
              <a:rPr kumimoji="1" lang="en-US" altLang="ja-JP" sz="1000" dirty="0"/>
              <a:t>2</a:t>
            </a:r>
            <a:endParaRPr kumimoji="1" lang="ja-JP" altLang="en-US" sz="1000" dirty="0"/>
          </a:p>
        </p:txBody>
      </p:sp>
      <p:sp>
        <p:nvSpPr>
          <p:cNvPr id="37" name="Flowchart: Magnetic Disk 36">
            <a:extLst>
              <a:ext uri="{FF2B5EF4-FFF2-40B4-BE49-F238E27FC236}">
                <a16:creationId xmlns:a16="http://schemas.microsoft.com/office/drawing/2014/main" id="{407BDD6B-6F7A-DB98-1417-A4C7AF905971}"/>
              </a:ext>
            </a:extLst>
          </p:cNvPr>
          <p:cNvSpPr/>
          <p:nvPr/>
        </p:nvSpPr>
        <p:spPr>
          <a:xfrm>
            <a:off x="5337449" y="2118540"/>
            <a:ext cx="1620691" cy="1129714"/>
          </a:xfrm>
          <a:prstGeom prst="flowChartMagneticDisk">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200" b="1" dirty="0"/>
              <a:t>テスト </a:t>
            </a:r>
            <a:r>
              <a:rPr kumimoji="1" lang="en-US" altLang="ja-JP" sz="1200" b="1" dirty="0"/>
              <a:t>A</a:t>
            </a:r>
            <a:endParaRPr kumimoji="1" lang="ja-JP" altLang="en-US" sz="1200" b="1" dirty="0"/>
          </a:p>
        </p:txBody>
      </p:sp>
      <p:sp>
        <p:nvSpPr>
          <p:cNvPr id="38" name="Flowchart: Magnetic Disk 37">
            <a:extLst>
              <a:ext uri="{FF2B5EF4-FFF2-40B4-BE49-F238E27FC236}">
                <a16:creationId xmlns:a16="http://schemas.microsoft.com/office/drawing/2014/main" id="{8E181D71-3A21-D154-7783-F1CBA2870732}"/>
              </a:ext>
            </a:extLst>
          </p:cNvPr>
          <p:cNvSpPr/>
          <p:nvPr/>
        </p:nvSpPr>
        <p:spPr>
          <a:xfrm>
            <a:off x="4499576" y="3757884"/>
            <a:ext cx="1620691" cy="1129714"/>
          </a:xfrm>
          <a:prstGeom prst="flowChartMagneticDisk">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200" b="1" dirty="0"/>
              <a:t>ニュース</a:t>
            </a:r>
          </a:p>
        </p:txBody>
      </p:sp>
      <p:sp>
        <p:nvSpPr>
          <p:cNvPr id="39" name="Flowchart: Magnetic Disk 38">
            <a:extLst>
              <a:ext uri="{FF2B5EF4-FFF2-40B4-BE49-F238E27FC236}">
                <a16:creationId xmlns:a16="http://schemas.microsoft.com/office/drawing/2014/main" id="{B938063A-FE40-E899-C05E-7431B02EC45F}"/>
              </a:ext>
            </a:extLst>
          </p:cNvPr>
          <p:cNvSpPr/>
          <p:nvPr/>
        </p:nvSpPr>
        <p:spPr>
          <a:xfrm>
            <a:off x="6327553" y="3757885"/>
            <a:ext cx="1620691" cy="1129714"/>
          </a:xfrm>
          <a:prstGeom prst="flowChartMagneticDisk">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200" b="1" dirty="0"/>
              <a:t>第三者</a:t>
            </a:r>
          </a:p>
        </p:txBody>
      </p:sp>
      <p:cxnSp>
        <p:nvCxnSpPr>
          <p:cNvPr id="40" name="Straight Arrow Connector 39">
            <a:extLst>
              <a:ext uri="{FF2B5EF4-FFF2-40B4-BE49-F238E27FC236}">
                <a16:creationId xmlns:a16="http://schemas.microsoft.com/office/drawing/2014/main" id="{EFF99915-DF29-EA05-EA6D-B87E1A349B60}"/>
              </a:ext>
            </a:extLst>
          </p:cNvPr>
          <p:cNvCxnSpPr>
            <a:stCxn id="37" idx="3"/>
            <a:endCxn id="38" idx="1"/>
          </p:cNvCxnSpPr>
          <p:nvPr/>
        </p:nvCxnSpPr>
        <p:spPr>
          <a:xfrm flipH="1">
            <a:off x="5309922" y="3248254"/>
            <a:ext cx="837873" cy="509631"/>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41" name="Straight Arrow Connector 40">
            <a:extLst>
              <a:ext uri="{FF2B5EF4-FFF2-40B4-BE49-F238E27FC236}">
                <a16:creationId xmlns:a16="http://schemas.microsoft.com/office/drawing/2014/main" id="{BBF0C7A0-EF43-7A73-C4F0-A254D60BD5F4}"/>
              </a:ext>
            </a:extLst>
          </p:cNvPr>
          <p:cNvCxnSpPr>
            <a:stCxn id="37" idx="3"/>
            <a:endCxn id="39" idx="1"/>
          </p:cNvCxnSpPr>
          <p:nvPr/>
        </p:nvCxnSpPr>
        <p:spPr>
          <a:xfrm>
            <a:off x="6147795" y="3248254"/>
            <a:ext cx="990104" cy="509631"/>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sp>
        <p:nvSpPr>
          <p:cNvPr id="42" name="Rectangle: Rounded Corners 41">
            <a:extLst>
              <a:ext uri="{FF2B5EF4-FFF2-40B4-BE49-F238E27FC236}">
                <a16:creationId xmlns:a16="http://schemas.microsoft.com/office/drawing/2014/main" id="{00BD3407-DBBF-F48E-5BEA-F04640FAF9B4}"/>
              </a:ext>
            </a:extLst>
          </p:cNvPr>
          <p:cNvSpPr/>
          <p:nvPr/>
        </p:nvSpPr>
        <p:spPr>
          <a:xfrm>
            <a:off x="4706863" y="4530139"/>
            <a:ext cx="559326" cy="264061"/>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t>動画 </a:t>
            </a:r>
            <a:r>
              <a:rPr kumimoji="1" lang="en-US" altLang="ja-JP" sz="1000" dirty="0"/>
              <a:t>1</a:t>
            </a:r>
            <a:endParaRPr kumimoji="1" lang="ja-JP" altLang="en-US" sz="1000" dirty="0"/>
          </a:p>
        </p:txBody>
      </p:sp>
      <p:sp>
        <p:nvSpPr>
          <p:cNvPr id="43" name="Rectangle: Rounded Corners 42">
            <a:extLst>
              <a:ext uri="{FF2B5EF4-FFF2-40B4-BE49-F238E27FC236}">
                <a16:creationId xmlns:a16="http://schemas.microsoft.com/office/drawing/2014/main" id="{900D24A1-8E87-7EB5-6EDD-7EBDF48743B2}"/>
              </a:ext>
            </a:extLst>
          </p:cNvPr>
          <p:cNvSpPr/>
          <p:nvPr/>
        </p:nvSpPr>
        <p:spPr>
          <a:xfrm>
            <a:off x="6858235" y="4541873"/>
            <a:ext cx="559326" cy="264061"/>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t>動画 </a:t>
            </a:r>
            <a:r>
              <a:rPr kumimoji="1" lang="en-US" altLang="ja-JP" sz="1000" dirty="0"/>
              <a:t>2</a:t>
            </a:r>
            <a:endParaRPr kumimoji="1" lang="ja-JP" altLang="en-US" sz="1000" dirty="0"/>
          </a:p>
        </p:txBody>
      </p:sp>
      <p:sp>
        <p:nvSpPr>
          <p:cNvPr id="44" name="Rectangle: Rounded Corners 43">
            <a:extLst>
              <a:ext uri="{FF2B5EF4-FFF2-40B4-BE49-F238E27FC236}">
                <a16:creationId xmlns:a16="http://schemas.microsoft.com/office/drawing/2014/main" id="{E41B6928-01A3-1EE1-ADB5-2152668416CD}"/>
              </a:ext>
            </a:extLst>
          </p:cNvPr>
          <p:cNvSpPr/>
          <p:nvPr/>
        </p:nvSpPr>
        <p:spPr>
          <a:xfrm>
            <a:off x="5563465" y="2890572"/>
            <a:ext cx="559326" cy="264061"/>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t>動画 </a:t>
            </a:r>
            <a:r>
              <a:rPr kumimoji="1" lang="en-US" altLang="ja-JP" sz="1000" dirty="0"/>
              <a:t>1</a:t>
            </a:r>
            <a:endParaRPr kumimoji="1" lang="ja-JP" altLang="en-US" sz="1000" dirty="0"/>
          </a:p>
        </p:txBody>
      </p:sp>
      <p:sp>
        <p:nvSpPr>
          <p:cNvPr id="45" name="Rectangle: Rounded Corners 44">
            <a:extLst>
              <a:ext uri="{FF2B5EF4-FFF2-40B4-BE49-F238E27FC236}">
                <a16:creationId xmlns:a16="http://schemas.microsoft.com/office/drawing/2014/main" id="{90BF21B3-0351-0431-7EAE-954CF55C0AE7}"/>
              </a:ext>
            </a:extLst>
          </p:cNvPr>
          <p:cNvSpPr/>
          <p:nvPr/>
        </p:nvSpPr>
        <p:spPr>
          <a:xfrm>
            <a:off x="6216524" y="2902305"/>
            <a:ext cx="559326" cy="264061"/>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t>動画 </a:t>
            </a:r>
            <a:r>
              <a:rPr kumimoji="1" lang="en-US" altLang="ja-JP" sz="1000" dirty="0"/>
              <a:t>2</a:t>
            </a:r>
            <a:endParaRPr kumimoji="1" lang="ja-JP" altLang="en-US" sz="1000" dirty="0"/>
          </a:p>
        </p:txBody>
      </p:sp>
      <p:sp>
        <p:nvSpPr>
          <p:cNvPr id="48" name="Rectangle 47">
            <a:extLst>
              <a:ext uri="{FF2B5EF4-FFF2-40B4-BE49-F238E27FC236}">
                <a16:creationId xmlns:a16="http://schemas.microsoft.com/office/drawing/2014/main" id="{1A06C025-BB89-C3EE-89B2-DC889811C9E6}"/>
              </a:ext>
            </a:extLst>
          </p:cNvPr>
          <p:cNvSpPr/>
          <p:nvPr/>
        </p:nvSpPr>
        <p:spPr>
          <a:xfrm>
            <a:off x="1181592" y="5091080"/>
            <a:ext cx="1468017" cy="311135"/>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200" b="1" dirty="0">
                <a:solidFill>
                  <a:schemeClr val="accent1"/>
                </a:solidFill>
              </a:rPr>
              <a:t>ケース１</a:t>
            </a:r>
          </a:p>
        </p:txBody>
      </p:sp>
      <p:sp>
        <p:nvSpPr>
          <p:cNvPr id="49" name="Rectangle 48">
            <a:extLst>
              <a:ext uri="{FF2B5EF4-FFF2-40B4-BE49-F238E27FC236}">
                <a16:creationId xmlns:a16="http://schemas.microsoft.com/office/drawing/2014/main" id="{C520C833-3FD2-CC20-BCD3-D2411387B2BE}"/>
              </a:ext>
            </a:extLst>
          </p:cNvPr>
          <p:cNvSpPr/>
          <p:nvPr/>
        </p:nvSpPr>
        <p:spPr>
          <a:xfrm>
            <a:off x="5413786" y="5051192"/>
            <a:ext cx="1468017" cy="311135"/>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200" b="1" dirty="0">
                <a:solidFill>
                  <a:schemeClr val="accent1"/>
                </a:solidFill>
              </a:rPr>
              <a:t>ケース２</a:t>
            </a:r>
          </a:p>
        </p:txBody>
      </p:sp>
      <p:sp>
        <p:nvSpPr>
          <p:cNvPr id="51" name="Flowchart: Magnetic Disk 50">
            <a:extLst>
              <a:ext uri="{FF2B5EF4-FFF2-40B4-BE49-F238E27FC236}">
                <a16:creationId xmlns:a16="http://schemas.microsoft.com/office/drawing/2014/main" id="{AB901E32-A581-1D1E-AD79-32251A8961C3}"/>
              </a:ext>
            </a:extLst>
          </p:cNvPr>
          <p:cNvSpPr/>
          <p:nvPr/>
        </p:nvSpPr>
        <p:spPr>
          <a:xfrm>
            <a:off x="9164629" y="2088414"/>
            <a:ext cx="1620691" cy="1129714"/>
          </a:xfrm>
          <a:prstGeom prst="flowChartMagneticDisk">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200" b="1" dirty="0"/>
              <a:t>テスト </a:t>
            </a:r>
            <a:r>
              <a:rPr kumimoji="1" lang="en-US" altLang="ja-JP" sz="1200" b="1" dirty="0"/>
              <a:t>A</a:t>
            </a:r>
            <a:endParaRPr kumimoji="1" lang="ja-JP" altLang="en-US" sz="1200" b="1" dirty="0"/>
          </a:p>
        </p:txBody>
      </p:sp>
      <p:sp>
        <p:nvSpPr>
          <p:cNvPr id="52" name="Flowchart: Magnetic Disk 51">
            <a:extLst>
              <a:ext uri="{FF2B5EF4-FFF2-40B4-BE49-F238E27FC236}">
                <a16:creationId xmlns:a16="http://schemas.microsoft.com/office/drawing/2014/main" id="{2CA95614-3289-10BB-1A22-BD004ECB6C23}"/>
              </a:ext>
            </a:extLst>
          </p:cNvPr>
          <p:cNvSpPr/>
          <p:nvPr/>
        </p:nvSpPr>
        <p:spPr>
          <a:xfrm>
            <a:off x="8326756" y="3727758"/>
            <a:ext cx="1620691" cy="1129714"/>
          </a:xfrm>
          <a:prstGeom prst="flowChartMagneticDisk">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200" b="1" dirty="0"/>
              <a:t>ニュース</a:t>
            </a:r>
          </a:p>
        </p:txBody>
      </p:sp>
      <p:sp>
        <p:nvSpPr>
          <p:cNvPr id="53" name="Flowchart: Magnetic Disk 52">
            <a:extLst>
              <a:ext uri="{FF2B5EF4-FFF2-40B4-BE49-F238E27FC236}">
                <a16:creationId xmlns:a16="http://schemas.microsoft.com/office/drawing/2014/main" id="{14780F01-37FB-919D-FC30-A9BF0794C270}"/>
              </a:ext>
            </a:extLst>
          </p:cNvPr>
          <p:cNvSpPr/>
          <p:nvPr/>
        </p:nvSpPr>
        <p:spPr>
          <a:xfrm>
            <a:off x="10154733" y="3727759"/>
            <a:ext cx="1620691" cy="1129714"/>
          </a:xfrm>
          <a:prstGeom prst="flowChartMagneticDisk">
            <a:avLst/>
          </a:prstGeom>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200" b="1" dirty="0"/>
              <a:t>第三者</a:t>
            </a:r>
          </a:p>
        </p:txBody>
      </p:sp>
      <p:cxnSp>
        <p:nvCxnSpPr>
          <p:cNvPr id="54" name="Straight Arrow Connector 53">
            <a:extLst>
              <a:ext uri="{FF2B5EF4-FFF2-40B4-BE49-F238E27FC236}">
                <a16:creationId xmlns:a16="http://schemas.microsoft.com/office/drawing/2014/main" id="{E41CF227-EB4A-DBB1-59C6-AF0927E55213}"/>
              </a:ext>
            </a:extLst>
          </p:cNvPr>
          <p:cNvCxnSpPr>
            <a:stCxn id="51" idx="3"/>
            <a:endCxn id="52" idx="1"/>
          </p:cNvCxnSpPr>
          <p:nvPr/>
        </p:nvCxnSpPr>
        <p:spPr>
          <a:xfrm flipH="1">
            <a:off x="9137102" y="3218127"/>
            <a:ext cx="837873" cy="509631"/>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cxnSp>
        <p:nvCxnSpPr>
          <p:cNvPr id="55" name="Straight Arrow Connector 54">
            <a:extLst>
              <a:ext uri="{FF2B5EF4-FFF2-40B4-BE49-F238E27FC236}">
                <a16:creationId xmlns:a16="http://schemas.microsoft.com/office/drawing/2014/main" id="{0157C815-DC9F-3315-FB9A-5A2417BBD785}"/>
              </a:ext>
            </a:extLst>
          </p:cNvPr>
          <p:cNvCxnSpPr>
            <a:stCxn id="51" idx="3"/>
            <a:endCxn id="53" idx="1"/>
          </p:cNvCxnSpPr>
          <p:nvPr/>
        </p:nvCxnSpPr>
        <p:spPr>
          <a:xfrm>
            <a:off x="9974975" y="3218127"/>
            <a:ext cx="990104" cy="509631"/>
          </a:xfrm>
          <a:prstGeom prst="straightConnector1">
            <a:avLst/>
          </a:prstGeom>
          <a:ln w="38100">
            <a:tailEnd type="triangle"/>
          </a:ln>
        </p:spPr>
        <p:style>
          <a:lnRef idx="2">
            <a:schemeClr val="accent1"/>
          </a:lnRef>
          <a:fillRef idx="0">
            <a:schemeClr val="accent1"/>
          </a:fillRef>
          <a:effectRef idx="1">
            <a:schemeClr val="accent1"/>
          </a:effectRef>
          <a:fontRef idx="minor">
            <a:schemeClr val="tx1"/>
          </a:fontRef>
        </p:style>
      </p:cxnSp>
      <p:sp>
        <p:nvSpPr>
          <p:cNvPr id="56" name="Rectangle: Rounded Corners 55">
            <a:extLst>
              <a:ext uri="{FF2B5EF4-FFF2-40B4-BE49-F238E27FC236}">
                <a16:creationId xmlns:a16="http://schemas.microsoft.com/office/drawing/2014/main" id="{C525CA5D-3119-A3CE-C0EE-77BA15345C1D}"/>
              </a:ext>
            </a:extLst>
          </p:cNvPr>
          <p:cNvSpPr/>
          <p:nvPr/>
        </p:nvSpPr>
        <p:spPr>
          <a:xfrm>
            <a:off x="10411215" y="4500013"/>
            <a:ext cx="559326" cy="264061"/>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t>動画 </a:t>
            </a:r>
            <a:r>
              <a:rPr kumimoji="1" lang="en-US" altLang="ja-JP" sz="1000" dirty="0"/>
              <a:t>1</a:t>
            </a:r>
            <a:endParaRPr kumimoji="1" lang="ja-JP" altLang="en-US" sz="1000" dirty="0"/>
          </a:p>
        </p:txBody>
      </p:sp>
      <p:sp>
        <p:nvSpPr>
          <p:cNvPr id="57" name="Rectangle: Rounded Corners 56">
            <a:extLst>
              <a:ext uri="{FF2B5EF4-FFF2-40B4-BE49-F238E27FC236}">
                <a16:creationId xmlns:a16="http://schemas.microsoft.com/office/drawing/2014/main" id="{95B95FEB-F0F8-0C20-979A-A5A881AE9B09}"/>
              </a:ext>
            </a:extLst>
          </p:cNvPr>
          <p:cNvSpPr/>
          <p:nvPr/>
        </p:nvSpPr>
        <p:spPr>
          <a:xfrm>
            <a:off x="11064273" y="4511746"/>
            <a:ext cx="559326" cy="264061"/>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t>動画 </a:t>
            </a:r>
            <a:r>
              <a:rPr kumimoji="1" lang="en-US" altLang="ja-JP" sz="1000" dirty="0"/>
              <a:t>2</a:t>
            </a:r>
            <a:endParaRPr kumimoji="1" lang="ja-JP" altLang="en-US" sz="1000" dirty="0"/>
          </a:p>
        </p:txBody>
      </p:sp>
      <p:sp>
        <p:nvSpPr>
          <p:cNvPr id="58" name="Rectangle: Rounded Corners 57">
            <a:extLst>
              <a:ext uri="{FF2B5EF4-FFF2-40B4-BE49-F238E27FC236}">
                <a16:creationId xmlns:a16="http://schemas.microsoft.com/office/drawing/2014/main" id="{416D315B-EF68-1095-7760-965B914F31AC}"/>
              </a:ext>
            </a:extLst>
          </p:cNvPr>
          <p:cNvSpPr/>
          <p:nvPr/>
        </p:nvSpPr>
        <p:spPr>
          <a:xfrm>
            <a:off x="9390645" y="2860445"/>
            <a:ext cx="559326" cy="264061"/>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t>動画 </a:t>
            </a:r>
            <a:r>
              <a:rPr kumimoji="1" lang="en-US" altLang="ja-JP" sz="1000" dirty="0"/>
              <a:t>1</a:t>
            </a:r>
            <a:endParaRPr kumimoji="1" lang="ja-JP" altLang="en-US" sz="1000" dirty="0"/>
          </a:p>
        </p:txBody>
      </p:sp>
      <p:sp>
        <p:nvSpPr>
          <p:cNvPr id="59" name="Rectangle: Rounded Corners 58">
            <a:extLst>
              <a:ext uri="{FF2B5EF4-FFF2-40B4-BE49-F238E27FC236}">
                <a16:creationId xmlns:a16="http://schemas.microsoft.com/office/drawing/2014/main" id="{E1E36F4F-6B4F-CCBE-5AA4-8A1F7B13BF6A}"/>
              </a:ext>
            </a:extLst>
          </p:cNvPr>
          <p:cNvSpPr/>
          <p:nvPr/>
        </p:nvSpPr>
        <p:spPr>
          <a:xfrm>
            <a:off x="10043704" y="2872179"/>
            <a:ext cx="559326" cy="264061"/>
          </a:xfrm>
          <a:prstGeom prst="roundRect">
            <a:avLst/>
          </a:prstGeom>
          <a:solidFill>
            <a:schemeClr val="tx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000" dirty="0"/>
              <a:t>動画 </a:t>
            </a:r>
            <a:r>
              <a:rPr kumimoji="1" lang="en-US" altLang="ja-JP" sz="1000" dirty="0"/>
              <a:t>2</a:t>
            </a:r>
            <a:endParaRPr kumimoji="1" lang="ja-JP" altLang="en-US" sz="1000" dirty="0"/>
          </a:p>
        </p:txBody>
      </p:sp>
      <p:sp>
        <p:nvSpPr>
          <p:cNvPr id="60" name="Rectangle 59">
            <a:extLst>
              <a:ext uri="{FF2B5EF4-FFF2-40B4-BE49-F238E27FC236}">
                <a16:creationId xmlns:a16="http://schemas.microsoft.com/office/drawing/2014/main" id="{A7BE99B1-A0B7-17F0-C214-530BD12AF60A}"/>
              </a:ext>
            </a:extLst>
          </p:cNvPr>
          <p:cNvSpPr/>
          <p:nvPr/>
        </p:nvSpPr>
        <p:spPr>
          <a:xfrm>
            <a:off x="9240966" y="5060953"/>
            <a:ext cx="1468017" cy="311135"/>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kumimoji="1" lang="ja-JP" altLang="en-US" sz="1200" b="1" dirty="0">
                <a:solidFill>
                  <a:schemeClr val="accent1"/>
                </a:solidFill>
              </a:rPr>
              <a:t>ケース</a:t>
            </a:r>
            <a:r>
              <a:rPr kumimoji="1" lang="en-US" altLang="ja-JP" sz="1200" b="1" dirty="0">
                <a:solidFill>
                  <a:schemeClr val="accent1"/>
                </a:solidFill>
              </a:rPr>
              <a:t>3</a:t>
            </a:r>
            <a:endParaRPr kumimoji="1" lang="ja-JP" altLang="en-US" sz="1200" b="1" dirty="0">
              <a:solidFill>
                <a:schemeClr val="accent1"/>
              </a:solidFill>
            </a:endParaRPr>
          </a:p>
        </p:txBody>
      </p:sp>
      <p:cxnSp>
        <p:nvCxnSpPr>
          <p:cNvPr id="61" name="Straight Connector 60">
            <a:extLst>
              <a:ext uri="{FF2B5EF4-FFF2-40B4-BE49-F238E27FC236}">
                <a16:creationId xmlns:a16="http://schemas.microsoft.com/office/drawing/2014/main" id="{B5EE5C6E-0D55-B278-D52F-FE428A5E066A}"/>
              </a:ext>
            </a:extLst>
          </p:cNvPr>
          <p:cNvCxnSpPr>
            <a:cxnSpLocks/>
          </p:cNvCxnSpPr>
          <p:nvPr/>
        </p:nvCxnSpPr>
        <p:spPr>
          <a:xfrm>
            <a:off x="8127442" y="1587500"/>
            <a:ext cx="0" cy="4672623"/>
          </a:xfrm>
          <a:prstGeom prst="line">
            <a:avLst/>
          </a:prstGeom>
          <a:ln>
            <a:prstDash val="dash"/>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584759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C140F5-7514-1A29-958C-14DB028C91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14DFECF-4F72-D0D1-1193-C5C560BE10CD}"/>
              </a:ext>
            </a:extLst>
          </p:cNvPr>
          <p:cNvSpPr>
            <a:spLocks noGrp="1"/>
          </p:cNvSpPr>
          <p:nvPr>
            <p:ph type="title"/>
          </p:nvPr>
        </p:nvSpPr>
        <p:spPr/>
        <p:txBody>
          <a:bodyPr/>
          <a:lstStyle/>
          <a:p>
            <a:r>
              <a:rPr kumimoji="1" lang="en-US" altLang="ja-JP" dirty="0"/>
              <a:t>Video Data</a:t>
            </a:r>
            <a:endParaRPr kumimoji="1" lang="ja-JP" altLang="en-US" b="1" dirty="0"/>
          </a:p>
        </p:txBody>
      </p:sp>
      <p:sp>
        <p:nvSpPr>
          <p:cNvPr id="3" name="Content Placeholder 2">
            <a:extLst>
              <a:ext uri="{FF2B5EF4-FFF2-40B4-BE49-F238E27FC236}">
                <a16:creationId xmlns:a16="http://schemas.microsoft.com/office/drawing/2014/main" id="{CF36D168-A454-7AB2-AB8A-3ADD8DC0F520}"/>
              </a:ext>
            </a:extLst>
          </p:cNvPr>
          <p:cNvSpPr>
            <a:spLocks noGrp="1"/>
          </p:cNvSpPr>
          <p:nvPr>
            <p:ph idx="1"/>
          </p:nvPr>
        </p:nvSpPr>
        <p:spPr/>
        <p:txBody>
          <a:bodyPr>
            <a:normAutofit/>
          </a:bodyPr>
          <a:lstStyle/>
          <a:p>
            <a:r>
              <a:rPr lang="en-US" altLang="ja-JP" dirty="0"/>
              <a:t>Target</a:t>
            </a:r>
            <a:r>
              <a:rPr lang="ja-JP" altLang="en-US"/>
              <a:t>： </a:t>
            </a:r>
            <a:r>
              <a:rPr lang="en-US" altLang="ja-JP" dirty="0"/>
              <a:t>YouTube videos under five minutes</a:t>
            </a:r>
            <a:endParaRPr kumimoji="1" lang="en-US" altLang="ja-JP" dirty="0">
              <a:latin typeface="+mn-ea"/>
            </a:endParaRPr>
          </a:p>
          <a:p>
            <a:r>
              <a:rPr kumimoji="1" lang="en-US" altLang="ja-JP" dirty="0">
                <a:latin typeface="+mn-ea"/>
              </a:rPr>
              <a:t>Search Keywords</a:t>
            </a:r>
          </a:p>
          <a:p>
            <a:pPr lvl="1"/>
            <a:r>
              <a:rPr kumimoji="1" lang="en-US" altLang="ja-JP" dirty="0">
                <a:latin typeface="+mn-ea"/>
              </a:rPr>
              <a:t>For each name of three presidential candidates,</a:t>
            </a:r>
          </a:p>
          <a:p>
            <a:pPr lvl="1"/>
            <a:r>
              <a:rPr kumimoji="1" lang="en-US" altLang="ja-JP" dirty="0">
                <a:latin typeface="+mn-ea"/>
              </a:rPr>
              <a:t>adding either “presidential election” or “election” (Indonesian)</a:t>
            </a:r>
          </a:p>
          <a:p>
            <a:r>
              <a:rPr kumimoji="1" lang="en-US" altLang="ja-JP" dirty="0">
                <a:latin typeface="+mn-ea"/>
              </a:rPr>
              <a:t>Period</a:t>
            </a:r>
          </a:p>
          <a:p>
            <a:pPr lvl="1"/>
            <a:r>
              <a:rPr kumimoji="1" lang="en-US" altLang="ja-JP" dirty="0">
                <a:latin typeface="+mn-ea"/>
              </a:rPr>
              <a:t>From late November 2023 to early June 2024</a:t>
            </a:r>
          </a:p>
          <a:p>
            <a:r>
              <a:rPr lang="en-US" altLang="ja-JP" dirty="0"/>
              <a:t>Preprocessing</a:t>
            </a:r>
          </a:p>
          <a:p>
            <a:pPr lvl="1"/>
            <a:r>
              <a:rPr kumimoji="1" lang="en-US" altLang="ja-JP" dirty="0">
                <a:latin typeface="+mn-ea"/>
              </a:rPr>
              <a:t>Transcribed to text by using an off-the-shell ASR model, Wisper</a:t>
            </a:r>
          </a:p>
          <a:p>
            <a:r>
              <a:rPr kumimoji="1" lang="en-US" altLang="ja-JP" dirty="0">
                <a:latin typeface="+mn-ea"/>
              </a:rPr>
              <a:t>Number of videos</a:t>
            </a:r>
          </a:p>
          <a:p>
            <a:pPr lvl="1"/>
            <a:r>
              <a:rPr kumimoji="1" lang="en-US" altLang="ja-JP" dirty="0">
                <a:latin typeface="+mn-ea"/>
              </a:rPr>
              <a:t>36,365</a:t>
            </a:r>
            <a:r>
              <a:rPr kumimoji="1" lang="ja-JP" altLang="en-US">
                <a:latin typeface="+mn-ea"/>
              </a:rPr>
              <a:t> </a:t>
            </a:r>
            <a:r>
              <a:rPr kumimoji="1" lang="en-US" altLang="ja-JP" dirty="0">
                <a:latin typeface="+mn-ea"/>
              </a:rPr>
              <a:t>posts</a:t>
            </a:r>
            <a:endParaRPr kumimoji="1" lang="ja-JP" altLang="en-US" dirty="0">
              <a:latin typeface="+mn-ea"/>
            </a:endParaRPr>
          </a:p>
        </p:txBody>
      </p:sp>
      <p:sp>
        <p:nvSpPr>
          <p:cNvPr id="5" name="Slide Number Placeholder 4">
            <a:extLst>
              <a:ext uri="{FF2B5EF4-FFF2-40B4-BE49-F238E27FC236}">
                <a16:creationId xmlns:a16="http://schemas.microsoft.com/office/drawing/2014/main" id="{E69B74AB-B8FA-D446-2CA5-BD4B22F628F2}"/>
              </a:ext>
            </a:extLst>
          </p:cNvPr>
          <p:cNvSpPr>
            <a:spLocks noGrp="1"/>
          </p:cNvSpPr>
          <p:nvPr>
            <p:ph type="sldNum" sz="quarter" idx="12"/>
          </p:nvPr>
        </p:nvSpPr>
        <p:spPr/>
        <p:txBody>
          <a:bodyPr/>
          <a:lstStyle/>
          <a:p>
            <a:fld id="{6E796B70-2EF1-4991-9022-6C7BE8324475}" type="slidenum">
              <a:rPr lang="en-US" smtClean="0"/>
              <a:t>3</a:t>
            </a:fld>
            <a:endParaRPr lang="en-US"/>
          </a:p>
        </p:txBody>
      </p:sp>
      <p:sp>
        <p:nvSpPr>
          <p:cNvPr id="6" name="Rectangle: Rounded Corners 5">
            <a:extLst>
              <a:ext uri="{FF2B5EF4-FFF2-40B4-BE49-F238E27FC236}">
                <a16:creationId xmlns:a16="http://schemas.microsoft.com/office/drawing/2014/main" id="{946881FF-77F7-0F06-BB49-0829D9FF3DC4}"/>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DEDBDD1A-E3F3-474F-EC4E-56D4F9756E4F}"/>
              </a:ext>
            </a:extLst>
          </p:cNvPr>
          <p:cNvSpPr txBox="1"/>
          <p:nvPr/>
        </p:nvSpPr>
        <p:spPr>
          <a:xfrm>
            <a:off x="1589809" y="6215062"/>
            <a:ext cx="9504913" cy="646331"/>
          </a:xfrm>
          <a:prstGeom prst="rect">
            <a:avLst/>
          </a:prstGeom>
          <a:noFill/>
        </p:spPr>
        <p:txBody>
          <a:bodyPr wrap="square">
            <a:spAutoFit/>
          </a:bodyPr>
          <a:lstStyle/>
          <a:p>
            <a:pPr marL="363538" lvl="1">
              <a:buNone/>
            </a:pPr>
            <a:r>
              <a:rPr kumimoji="1" lang="en-US" altLang="ja-JP" dirty="0">
                <a:latin typeface="+mn-ea"/>
              </a:rPr>
              <a:t>[3] Radford, A., Kim, J. W., Xu, T., Brockman, G., </a:t>
            </a:r>
            <a:r>
              <a:rPr kumimoji="1" lang="en-US" altLang="ja-JP" dirty="0" err="1">
                <a:latin typeface="+mn-ea"/>
              </a:rPr>
              <a:t>McLeavey</a:t>
            </a:r>
            <a:r>
              <a:rPr kumimoji="1" lang="en-US" altLang="ja-JP" dirty="0">
                <a:latin typeface="+mn-ea"/>
              </a:rPr>
              <a:t>, C., </a:t>
            </a:r>
            <a:r>
              <a:rPr kumimoji="1" lang="en-US" altLang="ja-JP" dirty="0" err="1">
                <a:latin typeface="+mn-ea"/>
              </a:rPr>
              <a:t>Sutskever</a:t>
            </a:r>
            <a:r>
              <a:rPr kumimoji="1" lang="en-US" altLang="ja-JP" dirty="0">
                <a:latin typeface="+mn-ea"/>
              </a:rPr>
              <a:t>, I.: Robust speech recognition via Large-Scale Weak Supervision. arXiv preprint arXiv:2212.04356 (2022)</a:t>
            </a:r>
          </a:p>
        </p:txBody>
      </p:sp>
    </p:spTree>
    <p:extLst>
      <p:ext uri="{BB962C8B-B14F-4D97-AF65-F5344CB8AC3E}">
        <p14:creationId xmlns:p14="http://schemas.microsoft.com/office/powerpoint/2010/main" val="18064171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524D6-C386-050E-21A4-3B3BC98688ED}"/>
              </a:ext>
            </a:extLst>
          </p:cNvPr>
          <p:cNvSpPr>
            <a:spLocks noGrp="1"/>
          </p:cNvSpPr>
          <p:nvPr>
            <p:ph type="title"/>
          </p:nvPr>
        </p:nvSpPr>
        <p:spPr/>
        <p:txBody>
          <a:bodyPr/>
          <a:lstStyle/>
          <a:p>
            <a:r>
              <a:rPr lang="ja-JP" altLang="en-US" sz="4400" dirty="0">
                <a:latin typeface="+mn-ea"/>
              </a:rPr>
              <a:t>同じチャンネルの動画について</a:t>
            </a:r>
            <a:endParaRPr lang="en-US" b="1" dirty="0">
              <a:latin typeface="Meiryo UI" panose="020B0604030504040204" pitchFamily="50" charset="-128"/>
              <a:ea typeface="Meiryo UI" panose="020B0604030504040204" pitchFamily="50" charset="-128"/>
            </a:endParaRPr>
          </a:p>
        </p:txBody>
      </p:sp>
      <p:sp>
        <p:nvSpPr>
          <p:cNvPr id="3" name="Content Placeholder 2">
            <a:extLst>
              <a:ext uri="{FF2B5EF4-FFF2-40B4-BE49-F238E27FC236}">
                <a16:creationId xmlns:a16="http://schemas.microsoft.com/office/drawing/2014/main" id="{31A27813-93FA-03CD-2D0F-59310D615D26}"/>
              </a:ext>
            </a:extLst>
          </p:cNvPr>
          <p:cNvSpPr>
            <a:spLocks noGrp="1"/>
          </p:cNvSpPr>
          <p:nvPr>
            <p:ph idx="1"/>
          </p:nvPr>
        </p:nvSpPr>
        <p:spPr/>
        <p:txBody>
          <a:bodyPr>
            <a:normAutofit fontScale="92500" lnSpcReduction="10000"/>
          </a:bodyPr>
          <a:lstStyle/>
          <a:p>
            <a:pPr>
              <a:lnSpc>
                <a:spcPct val="120000"/>
              </a:lnSpc>
            </a:pPr>
            <a:r>
              <a:rPr lang="ja-JP" altLang="en-US" sz="2000" dirty="0">
                <a:latin typeface="+mn-ea"/>
              </a:rPr>
              <a:t>テスト</a:t>
            </a:r>
            <a:r>
              <a:rPr lang="en-US" altLang="ja-JP" sz="2000" dirty="0">
                <a:latin typeface="+mn-ea"/>
              </a:rPr>
              <a:t>A</a:t>
            </a:r>
            <a:r>
              <a:rPr lang="ja-JP" altLang="en-US" sz="2000" dirty="0">
                <a:latin typeface="+mn-ea"/>
              </a:rPr>
              <a:t>で誤って「ニュース」として分類された「第三者」の動画は </a:t>
            </a:r>
            <a:r>
              <a:rPr lang="en-US" altLang="ja-JP" sz="2000" b="1" dirty="0">
                <a:latin typeface="+mn-ea"/>
              </a:rPr>
              <a:t>66</a:t>
            </a:r>
            <a:r>
              <a:rPr lang="ja-JP" altLang="en-US" sz="2000" b="1" dirty="0">
                <a:latin typeface="+mn-ea"/>
              </a:rPr>
              <a:t>件</a:t>
            </a:r>
            <a:endParaRPr lang="en-US" altLang="ja-JP" sz="2000" b="1" dirty="0">
              <a:latin typeface="+mn-ea"/>
            </a:endParaRPr>
          </a:p>
          <a:p>
            <a:pPr>
              <a:lnSpc>
                <a:spcPct val="120000"/>
              </a:lnSpc>
            </a:pPr>
            <a:r>
              <a:rPr lang="ja-JP" altLang="en-US" sz="2000" dirty="0">
                <a:latin typeface="+mn-ea"/>
              </a:rPr>
              <a:t>その中，</a:t>
            </a:r>
            <a:r>
              <a:rPr lang="en-US" altLang="ja-JP" sz="2000" b="1" dirty="0">
                <a:latin typeface="+mn-ea"/>
              </a:rPr>
              <a:t>37</a:t>
            </a:r>
            <a:r>
              <a:rPr lang="ja-JP" altLang="en-US" sz="2000" b="1" dirty="0">
                <a:latin typeface="+mn-ea"/>
              </a:rPr>
              <a:t>件</a:t>
            </a:r>
            <a:r>
              <a:rPr lang="ja-JP" altLang="en-US" sz="2000" dirty="0">
                <a:latin typeface="+mn-ea"/>
              </a:rPr>
              <a:t>（約</a:t>
            </a:r>
            <a:r>
              <a:rPr lang="en-US" altLang="ja-JP" sz="2000" dirty="0">
                <a:latin typeface="+mn-ea"/>
              </a:rPr>
              <a:t>56%</a:t>
            </a:r>
            <a:r>
              <a:rPr lang="ja-JP" altLang="en-US" sz="2000" dirty="0">
                <a:latin typeface="+mn-ea"/>
              </a:rPr>
              <a:t>）はニュースチャンネルの動画</a:t>
            </a:r>
            <a:br>
              <a:rPr lang="en-US" altLang="ja-JP" sz="2000" dirty="0">
                <a:latin typeface="+mn-ea"/>
              </a:rPr>
            </a:br>
            <a:endParaRPr lang="en-US" altLang="ja-JP" sz="2000" dirty="0">
              <a:latin typeface="+mn-ea"/>
            </a:endParaRPr>
          </a:p>
          <a:p>
            <a:pPr marL="0" indent="0">
              <a:lnSpc>
                <a:spcPct val="120000"/>
              </a:lnSpc>
              <a:buNone/>
            </a:pPr>
            <a:r>
              <a:rPr lang="ja-JP" altLang="en-US" sz="2000" b="1" dirty="0">
                <a:latin typeface="+mn-ea"/>
              </a:rPr>
              <a:t>ケース１の発生</a:t>
            </a:r>
            <a:endParaRPr lang="en-US" altLang="ja-JP" sz="2000" b="1" dirty="0">
              <a:latin typeface="+mn-ea"/>
            </a:endParaRPr>
          </a:p>
          <a:p>
            <a:pPr marL="457200" indent="-457200">
              <a:lnSpc>
                <a:spcPct val="120000"/>
              </a:lnSpc>
              <a:buFont typeface="+mj-lt"/>
              <a:buAutoNum type="arabicPeriod"/>
            </a:pPr>
            <a:r>
              <a:rPr lang="ja-JP" altLang="en-US" sz="2000" dirty="0">
                <a:latin typeface="+mn-ea"/>
              </a:rPr>
              <a:t>誤って， 「ニュース」として分類された「第三者」の動画が本来「ニュース」動画である</a:t>
            </a:r>
            <a:br>
              <a:rPr lang="en-US" altLang="ja-JP" sz="2000" dirty="0">
                <a:latin typeface="+mn-ea"/>
              </a:rPr>
            </a:br>
            <a:r>
              <a:rPr lang="ja-JP" altLang="en-US" sz="2000" dirty="0">
                <a:latin typeface="+mn-ea"/>
              </a:rPr>
              <a:t>ニュースチャンネルがまだホワイトリストに載っていない．ラベルの更新が必要．</a:t>
            </a:r>
            <a:endParaRPr lang="en-US" altLang="ja-JP" sz="2000" dirty="0">
              <a:latin typeface="+mn-ea"/>
            </a:endParaRPr>
          </a:p>
          <a:p>
            <a:pPr marL="457200" indent="-457200">
              <a:lnSpc>
                <a:spcPct val="120000"/>
              </a:lnSpc>
              <a:buFont typeface="+mj-lt"/>
              <a:buAutoNum type="arabicPeriod"/>
            </a:pPr>
            <a:r>
              <a:rPr lang="ja-JP" altLang="en-US" sz="2000" dirty="0">
                <a:latin typeface="+mn-ea"/>
              </a:rPr>
              <a:t>誤って， 「ニュース」として分類された「第三者」の動画が本来「第三者」動画である．</a:t>
            </a:r>
            <a:br>
              <a:rPr lang="en-US" altLang="ja-JP" sz="2000" dirty="0">
                <a:latin typeface="+mn-ea"/>
              </a:rPr>
            </a:br>
            <a:r>
              <a:rPr lang="ja-JP" altLang="en-US" sz="2000" dirty="0">
                <a:latin typeface="+mn-ea"/>
              </a:rPr>
              <a:t>本来の同じチャンネルの第三者動画の全てが「ニュース」として分類されることがある</a:t>
            </a:r>
            <a:endParaRPr lang="en-US" altLang="ja-JP" sz="2000" dirty="0">
              <a:latin typeface="+mn-ea"/>
            </a:endParaRPr>
          </a:p>
          <a:p>
            <a:pPr marL="0" indent="0">
              <a:lnSpc>
                <a:spcPct val="120000"/>
              </a:lnSpc>
              <a:buNone/>
            </a:pPr>
            <a:r>
              <a:rPr lang="ja-JP" altLang="en-US" sz="2000" b="1" dirty="0">
                <a:latin typeface="+mn-ea"/>
              </a:rPr>
              <a:t>ケース２の発生</a:t>
            </a:r>
            <a:endParaRPr lang="en-US" altLang="ja-JP" sz="2000" b="1" dirty="0">
              <a:latin typeface="+mn-ea"/>
            </a:endParaRPr>
          </a:p>
          <a:p>
            <a:pPr marL="0" indent="0">
              <a:lnSpc>
                <a:spcPct val="120000"/>
              </a:lnSpc>
              <a:buNone/>
            </a:pPr>
            <a:r>
              <a:rPr lang="ja-JP" altLang="en-US" sz="2000" dirty="0">
                <a:latin typeface="+mn-ea"/>
              </a:rPr>
              <a:t>テスト</a:t>
            </a:r>
            <a:r>
              <a:rPr lang="en-US" altLang="ja-JP" sz="2000" dirty="0">
                <a:latin typeface="+mn-ea"/>
              </a:rPr>
              <a:t>A </a:t>
            </a:r>
            <a:r>
              <a:rPr lang="ja-JP" altLang="en-US" sz="2000" dirty="0">
                <a:latin typeface="+mn-ea"/>
              </a:rPr>
              <a:t>全体で，ケース２も発生，本来の同じチャンネルのニュース動画が，「</a:t>
            </a:r>
            <a:r>
              <a:rPr kumimoji="1" lang="ja-JP" altLang="en-US" sz="2000" b="1" dirty="0"/>
              <a:t>ニュース</a:t>
            </a:r>
            <a:r>
              <a:rPr lang="ja-JP" altLang="en-US" sz="2000" dirty="0">
                <a:latin typeface="+mn-ea"/>
              </a:rPr>
              <a:t>」と</a:t>
            </a:r>
            <a:r>
              <a:rPr lang="ja-JP" altLang="en-US" sz="2000" b="1" dirty="0">
                <a:latin typeface="+mn-ea"/>
              </a:rPr>
              <a:t>「第三者」</a:t>
            </a:r>
            <a:r>
              <a:rPr lang="ja-JP" altLang="en-US" sz="2000" dirty="0">
                <a:latin typeface="+mn-ea"/>
              </a:rPr>
              <a:t>に分類されることがある</a:t>
            </a:r>
            <a:endParaRPr lang="en-US" altLang="ja-JP" sz="2000" dirty="0">
              <a:latin typeface="+mn-ea"/>
            </a:endParaRPr>
          </a:p>
        </p:txBody>
      </p:sp>
      <p:sp>
        <p:nvSpPr>
          <p:cNvPr id="5" name="Rectangle: Rounded Corners 4">
            <a:extLst>
              <a:ext uri="{FF2B5EF4-FFF2-40B4-BE49-F238E27FC236}">
                <a16:creationId xmlns:a16="http://schemas.microsoft.com/office/drawing/2014/main" id="{C0481DA3-2214-BD8B-A8FA-08A32615B04C}"/>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Date Placeholder 5">
            <a:extLst>
              <a:ext uri="{FF2B5EF4-FFF2-40B4-BE49-F238E27FC236}">
                <a16:creationId xmlns:a16="http://schemas.microsoft.com/office/drawing/2014/main" id="{7754F277-C06A-42E3-B88D-DE5A1ED02AB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ja-JP" sz="2000" b="1" i="0" u="none" strike="noStrike" kern="1200" cap="none" spc="0" normalizeH="0" baseline="0" noProof="0">
                <a:ln>
                  <a:noFill/>
                </a:ln>
                <a:solidFill>
                  <a:prstClr val="black">
                    <a:tint val="82000"/>
                  </a:prstClr>
                </a:solidFill>
                <a:effectLst/>
                <a:uLnTx/>
                <a:uFillTx/>
                <a:latin typeface="Calibri" panose="020F0502020204030204"/>
                <a:ea typeface="+mn-ea"/>
                <a:cs typeface="+mn-cs"/>
              </a:rPr>
              <a:t>2024/12/25</a:t>
            </a:r>
            <a:endParaRPr kumimoji="0" lang="en-US" sz="2000" b="1" i="0" u="none" strike="noStrike" kern="1200" cap="none" spc="0" normalizeH="0" baseline="0" noProof="0">
              <a:ln>
                <a:noFill/>
              </a:ln>
              <a:solidFill>
                <a:prstClr val="black">
                  <a:tint val="82000"/>
                </a:prstClr>
              </a:solidFill>
              <a:effectLst/>
              <a:uLnTx/>
              <a:uFillTx/>
              <a:latin typeface="Calibri" panose="020F0502020204030204"/>
              <a:ea typeface="+mn-ea"/>
              <a:cs typeface="+mn-cs"/>
            </a:endParaRPr>
          </a:p>
        </p:txBody>
      </p:sp>
      <p:sp>
        <p:nvSpPr>
          <p:cNvPr id="4" name="Slide Number Placeholder 3">
            <a:extLst>
              <a:ext uri="{FF2B5EF4-FFF2-40B4-BE49-F238E27FC236}">
                <a16:creationId xmlns:a16="http://schemas.microsoft.com/office/drawing/2014/main" id="{CE3BD2E7-2630-075A-0F2D-09F712A43E20}"/>
              </a:ext>
            </a:extLst>
          </p:cNvPr>
          <p:cNvSpPr>
            <a:spLocks noGrp="1"/>
          </p:cNvSpPr>
          <p:nvPr>
            <p:ph type="sldNum" sz="quarter" idx="12"/>
          </p:nvPr>
        </p:nvSpPr>
        <p:spPr/>
        <p:txBody>
          <a:bodyPr/>
          <a:lstStyle/>
          <a:p>
            <a:fld id="{6E796B70-2EF1-4991-9022-6C7BE8324475}" type="slidenum">
              <a:rPr lang="en-US" smtClean="0"/>
              <a:t>39</a:t>
            </a:fld>
            <a:endParaRPr lang="en-US"/>
          </a:p>
        </p:txBody>
      </p:sp>
    </p:spTree>
    <p:extLst>
      <p:ext uri="{BB962C8B-B14F-4D97-AF65-F5344CB8AC3E}">
        <p14:creationId xmlns:p14="http://schemas.microsoft.com/office/powerpoint/2010/main" val="74342750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5FEA7A-148E-AA27-8780-828900F749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BFCD44-9BD4-485F-EA79-CEC0F3176DAA}"/>
              </a:ext>
            </a:extLst>
          </p:cNvPr>
          <p:cNvSpPr>
            <a:spLocks noGrp="1"/>
          </p:cNvSpPr>
          <p:nvPr>
            <p:ph type="title"/>
          </p:nvPr>
        </p:nvSpPr>
        <p:spPr/>
        <p:txBody>
          <a:bodyPr/>
          <a:lstStyle/>
          <a:p>
            <a:r>
              <a:rPr kumimoji="1" lang="ja-JP" altLang="en-US" dirty="0"/>
              <a:t>センチメント分析データセット</a:t>
            </a:r>
            <a:endParaRPr kumimoji="1" lang="ja-JP" altLang="en-US" b="1" dirty="0"/>
          </a:p>
        </p:txBody>
      </p:sp>
      <p:sp>
        <p:nvSpPr>
          <p:cNvPr id="3" name="Content Placeholder 2">
            <a:extLst>
              <a:ext uri="{FF2B5EF4-FFF2-40B4-BE49-F238E27FC236}">
                <a16:creationId xmlns:a16="http://schemas.microsoft.com/office/drawing/2014/main" id="{3A991C04-CD69-3FBE-3D60-55AEBA750801}"/>
              </a:ext>
            </a:extLst>
          </p:cNvPr>
          <p:cNvSpPr>
            <a:spLocks noGrp="1"/>
          </p:cNvSpPr>
          <p:nvPr>
            <p:ph idx="1"/>
          </p:nvPr>
        </p:nvSpPr>
        <p:spPr/>
        <p:txBody>
          <a:bodyPr>
            <a:normAutofit fontScale="92500" lnSpcReduction="10000"/>
          </a:bodyPr>
          <a:lstStyle/>
          <a:p>
            <a:r>
              <a:rPr lang="en-US" altLang="ja-JP" b="1" dirty="0" err="1">
                <a:latin typeface="+mn-ea"/>
              </a:rPr>
              <a:t>IndoLEM</a:t>
            </a:r>
            <a:r>
              <a:rPr lang="en-US" altLang="ja-JP" b="1" dirty="0">
                <a:latin typeface="+mn-ea"/>
              </a:rPr>
              <a:t> </a:t>
            </a:r>
            <a:r>
              <a:rPr lang="ja-JP" altLang="en-US" b="1" dirty="0">
                <a:latin typeface="+mn-ea"/>
              </a:rPr>
              <a:t>の「センチメント分析データセット」</a:t>
            </a:r>
            <a:endParaRPr lang="en-US" altLang="ja-JP" b="1" dirty="0">
              <a:latin typeface="+mn-ea"/>
            </a:endParaRPr>
          </a:p>
          <a:p>
            <a:pPr lvl="1"/>
            <a:r>
              <a:rPr lang="ja-JP" altLang="en-US" b="1" dirty="0">
                <a:latin typeface="+mn-ea"/>
              </a:rPr>
              <a:t>どこからとってきたのか</a:t>
            </a:r>
            <a:endParaRPr lang="en-US" altLang="ja-JP" b="1" dirty="0">
              <a:latin typeface="+mn-ea"/>
            </a:endParaRPr>
          </a:p>
          <a:p>
            <a:pPr lvl="1"/>
            <a:r>
              <a:rPr lang="ja-JP" altLang="en-US" dirty="0">
                <a:latin typeface="+mn-ea"/>
              </a:rPr>
              <a:t>値分類（ポジティブとネガティブ）</a:t>
            </a:r>
            <a:endParaRPr lang="en-US" altLang="ja-JP" dirty="0">
              <a:latin typeface="+mn-ea"/>
            </a:endParaRPr>
          </a:p>
          <a:p>
            <a:pPr lvl="2"/>
            <a:r>
              <a:rPr lang="ja-JP" altLang="en-US" dirty="0">
                <a:latin typeface="+mn-ea"/>
              </a:rPr>
              <a:t>訓練：</a:t>
            </a:r>
            <a:r>
              <a:rPr lang="en-US" altLang="ja-JP" dirty="0">
                <a:latin typeface="+mn-ea"/>
              </a:rPr>
              <a:t>3,638</a:t>
            </a:r>
            <a:r>
              <a:rPr lang="ja-JP" altLang="en-US" dirty="0">
                <a:latin typeface="+mn-ea"/>
              </a:rPr>
              <a:t>件</a:t>
            </a:r>
            <a:endParaRPr lang="en-US" altLang="ja-JP" dirty="0">
              <a:latin typeface="+mn-ea"/>
            </a:endParaRPr>
          </a:p>
          <a:p>
            <a:pPr lvl="2"/>
            <a:r>
              <a:rPr lang="ja-JP" altLang="en-US" dirty="0">
                <a:latin typeface="+mn-ea"/>
              </a:rPr>
              <a:t>開発：　</a:t>
            </a:r>
            <a:r>
              <a:rPr lang="en-US" altLang="ja-JP" dirty="0">
                <a:latin typeface="+mn-ea"/>
              </a:rPr>
              <a:t>399</a:t>
            </a:r>
            <a:r>
              <a:rPr lang="ja-JP" altLang="en-US" dirty="0">
                <a:latin typeface="+mn-ea"/>
              </a:rPr>
              <a:t>件</a:t>
            </a:r>
            <a:endParaRPr lang="en-US" altLang="ja-JP" dirty="0">
              <a:latin typeface="+mn-ea"/>
            </a:endParaRPr>
          </a:p>
          <a:p>
            <a:pPr lvl="2"/>
            <a:r>
              <a:rPr lang="ja-JP" altLang="en-US" dirty="0">
                <a:latin typeface="+mn-ea"/>
              </a:rPr>
              <a:t>テスト：</a:t>
            </a:r>
            <a:r>
              <a:rPr lang="en-US" altLang="ja-JP" dirty="0">
                <a:latin typeface="+mn-ea"/>
              </a:rPr>
              <a:t>1,011</a:t>
            </a:r>
            <a:r>
              <a:rPr lang="ja-JP" altLang="en-US" dirty="0">
                <a:latin typeface="+mn-ea"/>
              </a:rPr>
              <a:t>件</a:t>
            </a:r>
            <a:endParaRPr lang="en-US" altLang="ja-JP" sz="2400" dirty="0">
              <a:latin typeface="+mn-ea"/>
            </a:endParaRPr>
          </a:p>
          <a:p>
            <a:r>
              <a:rPr lang="en-US" altLang="ja-JP" b="1" dirty="0" err="1">
                <a:latin typeface="+mn-ea"/>
              </a:rPr>
              <a:t>IndoNLU</a:t>
            </a:r>
            <a:r>
              <a:rPr lang="ja-JP" altLang="en-US" b="1" dirty="0">
                <a:latin typeface="+mn-ea"/>
              </a:rPr>
              <a:t>のセンチメント分析データセット「</a:t>
            </a:r>
            <a:r>
              <a:rPr lang="en-US" altLang="ja-JP" b="1" dirty="0" err="1">
                <a:latin typeface="+mn-ea"/>
              </a:rPr>
              <a:t>SmSA</a:t>
            </a:r>
            <a:r>
              <a:rPr lang="ja-JP" altLang="en-US" b="1" dirty="0">
                <a:latin typeface="+mn-ea"/>
              </a:rPr>
              <a:t>タスク」</a:t>
            </a:r>
            <a:endParaRPr lang="en-US" altLang="ja-JP" b="1" dirty="0">
              <a:latin typeface="+mn-ea"/>
            </a:endParaRPr>
          </a:p>
          <a:p>
            <a:pPr lvl="1"/>
            <a:r>
              <a:rPr lang="ja-JP" altLang="en-US" b="1" dirty="0">
                <a:latin typeface="+mn-ea"/>
              </a:rPr>
              <a:t>どこからとってきたのか</a:t>
            </a:r>
            <a:endParaRPr lang="en-US" altLang="ja-JP" b="1" dirty="0">
              <a:latin typeface="+mn-ea"/>
            </a:endParaRPr>
          </a:p>
          <a:p>
            <a:pPr lvl="1"/>
            <a:r>
              <a:rPr lang="ja-JP" altLang="en-US" dirty="0">
                <a:latin typeface="+mn-ea"/>
              </a:rPr>
              <a:t>ポジティブ，ネガティブ，ニュートラル</a:t>
            </a:r>
            <a:endParaRPr lang="en-US" altLang="ja-JP" dirty="0">
              <a:latin typeface="+mn-ea"/>
            </a:endParaRPr>
          </a:p>
          <a:p>
            <a:pPr lvl="2"/>
            <a:r>
              <a:rPr lang="ja-JP" altLang="en-US" dirty="0">
                <a:latin typeface="+mn-ea"/>
              </a:rPr>
              <a:t>訓練：</a:t>
            </a:r>
            <a:r>
              <a:rPr lang="en-US" altLang="ja-JP" dirty="0">
                <a:latin typeface="+mn-ea"/>
              </a:rPr>
              <a:t>11,000</a:t>
            </a:r>
            <a:r>
              <a:rPr lang="ja-JP" altLang="en-US" dirty="0">
                <a:latin typeface="+mn-ea"/>
              </a:rPr>
              <a:t>件</a:t>
            </a:r>
            <a:endParaRPr lang="en-US" altLang="ja-JP" dirty="0">
              <a:latin typeface="+mn-ea"/>
            </a:endParaRPr>
          </a:p>
          <a:p>
            <a:pPr lvl="2"/>
            <a:r>
              <a:rPr lang="ja-JP" altLang="en-US" dirty="0">
                <a:latin typeface="+mn-ea"/>
              </a:rPr>
              <a:t>開発：  </a:t>
            </a:r>
            <a:r>
              <a:rPr lang="en-US" altLang="ja-JP" dirty="0">
                <a:latin typeface="+mn-ea"/>
              </a:rPr>
              <a:t>1,260</a:t>
            </a:r>
            <a:r>
              <a:rPr lang="ja-JP" altLang="en-US" dirty="0">
                <a:latin typeface="+mn-ea"/>
              </a:rPr>
              <a:t>件</a:t>
            </a:r>
            <a:endParaRPr lang="en-US" altLang="ja-JP" dirty="0">
              <a:latin typeface="+mn-ea"/>
            </a:endParaRPr>
          </a:p>
          <a:p>
            <a:pPr lvl="2"/>
            <a:r>
              <a:rPr lang="ja-JP" altLang="en-US" dirty="0">
                <a:latin typeface="+mn-ea"/>
              </a:rPr>
              <a:t>テスト： </a:t>
            </a:r>
            <a:r>
              <a:rPr lang="en-US" altLang="ja-JP" dirty="0">
                <a:latin typeface="+mn-ea"/>
              </a:rPr>
              <a:t>500</a:t>
            </a:r>
            <a:r>
              <a:rPr lang="ja-JP" altLang="en-US" dirty="0">
                <a:latin typeface="+mn-ea"/>
              </a:rPr>
              <a:t>件</a:t>
            </a:r>
          </a:p>
        </p:txBody>
      </p:sp>
      <p:sp>
        <p:nvSpPr>
          <p:cNvPr id="4" name="Date Placeholder 3">
            <a:extLst>
              <a:ext uri="{FF2B5EF4-FFF2-40B4-BE49-F238E27FC236}">
                <a16:creationId xmlns:a16="http://schemas.microsoft.com/office/drawing/2014/main" id="{3DF8CCA6-B58E-5507-B448-AF617B23D3F4}"/>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E73756AC-C266-0F57-CEB8-2553D835749B}"/>
              </a:ext>
            </a:extLst>
          </p:cNvPr>
          <p:cNvSpPr>
            <a:spLocks noGrp="1"/>
          </p:cNvSpPr>
          <p:nvPr>
            <p:ph type="sldNum" sz="quarter" idx="12"/>
          </p:nvPr>
        </p:nvSpPr>
        <p:spPr/>
        <p:txBody>
          <a:bodyPr/>
          <a:lstStyle/>
          <a:p>
            <a:fld id="{6E796B70-2EF1-4991-9022-6C7BE8324475}" type="slidenum">
              <a:rPr lang="en-US" smtClean="0"/>
              <a:t>40</a:t>
            </a:fld>
            <a:endParaRPr lang="en-US"/>
          </a:p>
        </p:txBody>
      </p:sp>
      <p:sp>
        <p:nvSpPr>
          <p:cNvPr id="6" name="Rectangle: Rounded Corners 5">
            <a:extLst>
              <a:ext uri="{FF2B5EF4-FFF2-40B4-BE49-F238E27FC236}">
                <a16:creationId xmlns:a16="http://schemas.microsoft.com/office/drawing/2014/main" id="{11E5F4BB-CB13-22E7-ED8C-78F174EDB667}"/>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1074284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C04270-9150-E4D2-3996-38E9FEAEE32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6765FC7-D584-D630-5E2B-6DCF22D67575}"/>
              </a:ext>
            </a:extLst>
          </p:cNvPr>
          <p:cNvSpPr>
            <a:spLocks noGrp="1"/>
          </p:cNvSpPr>
          <p:nvPr>
            <p:ph type="title"/>
          </p:nvPr>
        </p:nvSpPr>
        <p:spPr/>
        <p:txBody>
          <a:bodyPr/>
          <a:lstStyle/>
          <a:p>
            <a:r>
              <a:rPr kumimoji="1" lang="en-US" altLang="ja-JP" dirty="0" err="1"/>
              <a:t>SmSA</a:t>
            </a:r>
            <a:r>
              <a:rPr kumimoji="1" lang="ja-JP" altLang="en-US" dirty="0"/>
              <a:t>タスクでセンチメント分析モデル評価</a:t>
            </a:r>
            <a:endParaRPr kumimoji="1" lang="ja-JP" altLang="en-US" b="1" dirty="0"/>
          </a:p>
        </p:txBody>
      </p:sp>
      <p:sp>
        <p:nvSpPr>
          <p:cNvPr id="3" name="Content Placeholder 2">
            <a:extLst>
              <a:ext uri="{FF2B5EF4-FFF2-40B4-BE49-F238E27FC236}">
                <a16:creationId xmlns:a16="http://schemas.microsoft.com/office/drawing/2014/main" id="{8986814A-677F-2A78-CD77-916AA0006B0E}"/>
              </a:ext>
            </a:extLst>
          </p:cNvPr>
          <p:cNvSpPr>
            <a:spLocks noGrp="1"/>
          </p:cNvSpPr>
          <p:nvPr>
            <p:ph idx="1"/>
          </p:nvPr>
        </p:nvSpPr>
        <p:spPr>
          <a:xfrm>
            <a:off x="838200" y="1825625"/>
            <a:ext cx="10515600" cy="904164"/>
          </a:xfrm>
        </p:spPr>
        <p:txBody>
          <a:bodyPr>
            <a:normAutofit fontScale="92500" lnSpcReduction="20000"/>
          </a:bodyPr>
          <a:lstStyle/>
          <a:p>
            <a:r>
              <a:rPr lang="ja-JP" altLang="en-US" dirty="0"/>
              <a:t>今回，使用したモデルは </a:t>
            </a:r>
            <a:r>
              <a:rPr lang="en-US" altLang="ja-JP" b="1" dirty="0">
                <a:solidFill>
                  <a:schemeClr val="accent1"/>
                </a:solidFill>
              </a:rPr>
              <a:t>w11wo/</a:t>
            </a:r>
            <a:r>
              <a:rPr lang="en-US" altLang="ja-JP" b="1" dirty="0" err="1">
                <a:solidFill>
                  <a:schemeClr val="accent1"/>
                </a:solidFill>
              </a:rPr>
              <a:t>indonesian</a:t>
            </a:r>
            <a:r>
              <a:rPr lang="en-US" altLang="ja-JP" b="1" dirty="0">
                <a:solidFill>
                  <a:schemeClr val="accent1"/>
                </a:solidFill>
              </a:rPr>
              <a:t>-</a:t>
            </a:r>
            <a:r>
              <a:rPr lang="en-US" altLang="ja-JP" b="1" dirty="0" err="1">
                <a:solidFill>
                  <a:schemeClr val="accent1"/>
                </a:solidFill>
              </a:rPr>
              <a:t>roberta</a:t>
            </a:r>
            <a:r>
              <a:rPr lang="en-US" altLang="ja-JP" b="1" dirty="0">
                <a:solidFill>
                  <a:schemeClr val="accent1"/>
                </a:solidFill>
              </a:rPr>
              <a:t>-base-sentiment-classifier</a:t>
            </a:r>
          </a:p>
          <a:p>
            <a:pPr lvl="1"/>
            <a:r>
              <a:rPr lang="ja-JP" altLang="en-US" dirty="0"/>
              <a:t>このモデルは </a:t>
            </a:r>
            <a:r>
              <a:rPr lang="en-US" altLang="ja-JP" dirty="0"/>
              <a:t>Indonesian </a:t>
            </a:r>
            <a:r>
              <a:rPr lang="en-US" altLang="ja-JP" dirty="0" err="1"/>
              <a:t>RoBERTa</a:t>
            </a:r>
            <a:r>
              <a:rPr lang="en-US" altLang="ja-JP" dirty="0"/>
              <a:t> Base </a:t>
            </a:r>
            <a:r>
              <a:rPr lang="ja-JP" altLang="en-US" dirty="0"/>
              <a:t>モデルを</a:t>
            </a:r>
            <a:r>
              <a:rPr lang="ja-JP" altLang="en-US" b="1" dirty="0"/>
              <a:t>「</a:t>
            </a:r>
            <a:r>
              <a:rPr lang="en-US" altLang="ja-JP" b="1" dirty="0" err="1"/>
              <a:t>SmSA</a:t>
            </a:r>
            <a:r>
              <a:rPr lang="ja-JP" altLang="en-US" b="1" dirty="0"/>
              <a:t>タスク」</a:t>
            </a:r>
            <a:r>
              <a:rPr lang="ja-JP" altLang="en-US" dirty="0"/>
              <a:t>に再学習させたモデルである．</a:t>
            </a:r>
          </a:p>
          <a:p>
            <a:endParaRPr lang="ja-JP" altLang="en-US" sz="2400" dirty="0"/>
          </a:p>
        </p:txBody>
      </p:sp>
      <p:sp>
        <p:nvSpPr>
          <p:cNvPr id="4" name="Date Placeholder 3">
            <a:extLst>
              <a:ext uri="{FF2B5EF4-FFF2-40B4-BE49-F238E27FC236}">
                <a16:creationId xmlns:a16="http://schemas.microsoft.com/office/drawing/2014/main" id="{D51F33D7-3E18-67DA-34A8-4F22AD7F9858}"/>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7E15BDF8-BFD8-AAFB-DA56-1BEFE1F88D01}"/>
              </a:ext>
            </a:extLst>
          </p:cNvPr>
          <p:cNvSpPr>
            <a:spLocks noGrp="1"/>
          </p:cNvSpPr>
          <p:nvPr>
            <p:ph type="sldNum" sz="quarter" idx="12"/>
          </p:nvPr>
        </p:nvSpPr>
        <p:spPr/>
        <p:txBody>
          <a:bodyPr/>
          <a:lstStyle/>
          <a:p>
            <a:fld id="{6E796B70-2EF1-4991-9022-6C7BE8324475}" type="slidenum">
              <a:rPr lang="en-US" smtClean="0"/>
              <a:t>41</a:t>
            </a:fld>
            <a:endParaRPr lang="en-US"/>
          </a:p>
        </p:txBody>
      </p:sp>
      <p:sp>
        <p:nvSpPr>
          <p:cNvPr id="6" name="Rectangle: Rounded Corners 5">
            <a:extLst>
              <a:ext uri="{FF2B5EF4-FFF2-40B4-BE49-F238E27FC236}">
                <a16:creationId xmlns:a16="http://schemas.microsoft.com/office/drawing/2014/main" id="{203704DB-60D9-FAAC-7650-1570BDD6EF29}"/>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7" name="Table 6">
            <a:extLst>
              <a:ext uri="{FF2B5EF4-FFF2-40B4-BE49-F238E27FC236}">
                <a16:creationId xmlns:a16="http://schemas.microsoft.com/office/drawing/2014/main" id="{0FE3CD4D-F490-1B6C-F12F-01C1A0E78CEC}"/>
              </a:ext>
            </a:extLst>
          </p:cNvPr>
          <p:cNvGraphicFramePr>
            <a:graphicFrameLocks noGrp="1"/>
          </p:cNvGraphicFramePr>
          <p:nvPr>
            <p:extLst>
              <p:ext uri="{D42A27DB-BD31-4B8C-83A1-F6EECF244321}">
                <p14:modId xmlns:p14="http://schemas.microsoft.com/office/powerpoint/2010/main" val="43870667"/>
              </p:ext>
            </p:extLst>
          </p:nvPr>
        </p:nvGraphicFramePr>
        <p:xfrm>
          <a:off x="955563" y="2940212"/>
          <a:ext cx="10280873" cy="2376000"/>
        </p:xfrm>
        <a:graphic>
          <a:graphicData uri="http://schemas.openxmlformats.org/drawingml/2006/table">
            <a:tbl>
              <a:tblPr firstRow="1" firstCol="1" bandRow="1">
                <a:tableStyleId>{9D7B26C5-4107-4FEC-AEDC-1716B250A1EF}</a:tableStyleId>
              </a:tblPr>
              <a:tblGrid>
                <a:gridCol w="1212501">
                  <a:extLst>
                    <a:ext uri="{9D8B030D-6E8A-4147-A177-3AD203B41FA5}">
                      <a16:colId xmlns:a16="http://schemas.microsoft.com/office/drawing/2014/main" val="4250471141"/>
                    </a:ext>
                  </a:extLst>
                </a:gridCol>
                <a:gridCol w="1868805">
                  <a:extLst>
                    <a:ext uri="{9D8B030D-6E8A-4147-A177-3AD203B41FA5}">
                      <a16:colId xmlns:a16="http://schemas.microsoft.com/office/drawing/2014/main" val="1384735203"/>
                    </a:ext>
                  </a:extLst>
                </a:gridCol>
                <a:gridCol w="2079942">
                  <a:extLst>
                    <a:ext uri="{9D8B030D-6E8A-4147-A177-3AD203B41FA5}">
                      <a16:colId xmlns:a16="http://schemas.microsoft.com/office/drawing/2014/main" val="3600007004"/>
                    </a:ext>
                  </a:extLst>
                </a:gridCol>
                <a:gridCol w="1348105">
                  <a:extLst>
                    <a:ext uri="{9D8B030D-6E8A-4147-A177-3AD203B41FA5}">
                      <a16:colId xmlns:a16="http://schemas.microsoft.com/office/drawing/2014/main" val="2017602745"/>
                    </a:ext>
                  </a:extLst>
                </a:gridCol>
                <a:gridCol w="1212501">
                  <a:extLst>
                    <a:ext uri="{9D8B030D-6E8A-4147-A177-3AD203B41FA5}">
                      <a16:colId xmlns:a16="http://schemas.microsoft.com/office/drawing/2014/main" val="3995757741"/>
                    </a:ext>
                  </a:extLst>
                </a:gridCol>
                <a:gridCol w="1346518">
                  <a:extLst>
                    <a:ext uri="{9D8B030D-6E8A-4147-A177-3AD203B41FA5}">
                      <a16:colId xmlns:a16="http://schemas.microsoft.com/office/drawing/2014/main" val="3151250652"/>
                    </a:ext>
                  </a:extLst>
                </a:gridCol>
                <a:gridCol w="1212501">
                  <a:extLst>
                    <a:ext uri="{9D8B030D-6E8A-4147-A177-3AD203B41FA5}">
                      <a16:colId xmlns:a16="http://schemas.microsoft.com/office/drawing/2014/main" val="2035323720"/>
                    </a:ext>
                  </a:extLst>
                </a:gridCol>
              </a:tblGrid>
              <a:tr h="396000">
                <a:tc>
                  <a:txBody>
                    <a:bodyPr/>
                    <a:lstStyle/>
                    <a:p>
                      <a:pPr algn="ctr">
                        <a:lnSpc>
                          <a:spcPct val="107000"/>
                        </a:lnSpc>
                        <a:spcAft>
                          <a:spcPts val="800"/>
                        </a:spcAft>
                      </a:pPr>
                      <a:r>
                        <a:rPr lang="en-US" sz="2000" kern="0" dirty="0">
                          <a:effectLst/>
                          <a:latin typeface="+mn-ea"/>
                          <a:ea typeface="+mn-ea"/>
                        </a:rPr>
                        <a:t>Epoch</a:t>
                      </a:r>
                      <a:endParaRPr lang="ja-JP" sz="3200" kern="100" dirty="0">
                        <a:effectLst/>
                        <a:latin typeface="+mn-ea"/>
                        <a:ea typeface="+mn-ea"/>
                        <a:cs typeface="Times New Roman" panose="02020603050405020304" pitchFamily="18" charset="0"/>
                      </a:endParaRPr>
                    </a:p>
                  </a:txBody>
                  <a:tcPr marL="62865" marR="62865" marT="0" marB="0" anchor="ctr"/>
                </a:tc>
                <a:tc>
                  <a:txBody>
                    <a:bodyPr/>
                    <a:lstStyle/>
                    <a:p>
                      <a:pPr algn="ctr">
                        <a:lnSpc>
                          <a:spcPct val="107000"/>
                        </a:lnSpc>
                        <a:spcAft>
                          <a:spcPts val="800"/>
                        </a:spcAft>
                      </a:pPr>
                      <a:r>
                        <a:rPr lang="en-US" sz="2000" kern="0" dirty="0">
                          <a:effectLst/>
                          <a:latin typeface="+mn-ea"/>
                          <a:ea typeface="+mn-ea"/>
                        </a:rPr>
                        <a:t>Training Loss</a:t>
                      </a:r>
                      <a:endParaRPr lang="ja-JP" sz="3200" kern="100" dirty="0">
                        <a:effectLst/>
                        <a:latin typeface="+mn-ea"/>
                        <a:ea typeface="+mn-ea"/>
                        <a:cs typeface="Times New Roman" panose="02020603050405020304" pitchFamily="18" charset="0"/>
                      </a:endParaRPr>
                    </a:p>
                  </a:txBody>
                  <a:tcPr marL="62865" marR="62865" marT="0" marB="0" anchor="ctr"/>
                </a:tc>
                <a:tc>
                  <a:txBody>
                    <a:bodyPr/>
                    <a:lstStyle/>
                    <a:p>
                      <a:pPr algn="ctr">
                        <a:lnSpc>
                          <a:spcPct val="107000"/>
                        </a:lnSpc>
                        <a:spcAft>
                          <a:spcPts val="800"/>
                        </a:spcAft>
                      </a:pPr>
                      <a:r>
                        <a:rPr lang="en-US" sz="2000" kern="0">
                          <a:effectLst/>
                          <a:latin typeface="+mn-ea"/>
                          <a:ea typeface="+mn-ea"/>
                        </a:rPr>
                        <a:t>Validation Loss</a:t>
                      </a:r>
                      <a:endParaRPr lang="ja-JP" sz="3200" kern="100">
                        <a:effectLst/>
                        <a:latin typeface="+mn-ea"/>
                        <a:ea typeface="+mn-ea"/>
                        <a:cs typeface="Times New Roman" panose="02020603050405020304" pitchFamily="18" charset="0"/>
                      </a:endParaRPr>
                    </a:p>
                  </a:txBody>
                  <a:tcPr marL="62865" marR="62865" marT="0" marB="0" anchor="ctr"/>
                </a:tc>
                <a:tc>
                  <a:txBody>
                    <a:bodyPr/>
                    <a:lstStyle/>
                    <a:p>
                      <a:pPr algn="ctr">
                        <a:lnSpc>
                          <a:spcPct val="107000"/>
                        </a:lnSpc>
                        <a:spcAft>
                          <a:spcPts val="800"/>
                        </a:spcAft>
                      </a:pPr>
                      <a:r>
                        <a:rPr lang="en-US" sz="2000" kern="0">
                          <a:effectLst/>
                          <a:latin typeface="+mn-ea"/>
                          <a:ea typeface="+mn-ea"/>
                        </a:rPr>
                        <a:t>Accuracy</a:t>
                      </a:r>
                      <a:endParaRPr lang="ja-JP" sz="3200" kern="100">
                        <a:effectLst/>
                        <a:latin typeface="+mn-ea"/>
                        <a:ea typeface="+mn-ea"/>
                        <a:cs typeface="Times New Roman" panose="02020603050405020304" pitchFamily="18" charset="0"/>
                      </a:endParaRPr>
                    </a:p>
                  </a:txBody>
                  <a:tcPr marL="62865" marR="62865" marT="0" marB="0" anchor="ctr"/>
                </a:tc>
                <a:tc>
                  <a:txBody>
                    <a:bodyPr/>
                    <a:lstStyle/>
                    <a:p>
                      <a:pPr algn="ctr">
                        <a:lnSpc>
                          <a:spcPct val="107000"/>
                        </a:lnSpc>
                        <a:spcAft>
                          <a:spcPts val="800"/>
                        </a:spcAft>
                      </a:pPr>
                      <a:r>
                        <a:rPr lang="en-US" sz="2000" kern="0">
                          <a:effectLst/>
                          <a:latin typeface="+mn-ea"/>
                          <a:ea typeface="+mn-ea"/>
                        </a:rPr>
                        <a:t>F1</a:t>
                      </a:r>
                      <a:endParaRPr lang="ja-JP" sz="3200" kern="100">
                        <a:effectLst/>
                        <a:latin typeface="+mn-ea"/>
                        <a:ea typeface="+mn-ea"/>
                        <a:cs typeface="Times New Roman" panose="02020603050405020304" pitchFamily="18" charset="0"/>
                      </a:endParaRPr>
                    </a:p>
                  </a:txBody>
                  <a:tcPr marL="62865" marR="62865" marT="0" marB="0" anchor="ctr"/>
                </a:tc>
                <a:tc>
                  <a:txBody>
                    <a:bodyPr/>
                    <a:lstStyle/>
                    <a:p>
                      <a:pPr algn="ctr">
                        <a:lnSpc>
                          <a:spcPct val="107000"/>
                        </a:lnSpc>
                        <a:spcAft>
                          <a:spcPts val="800"/>
                        </a:spcAft>
                      </a:pPr>
                      <a:r>
                        <a:rPr lang="en-US" sz="2000" kern="0">
                          <a:effectLst/>
                          <a:latin typeface="+mn-ea"/>
                          <a:ea typeface="+mn-ea"/>
                        </a:rPr>
                        <a:t>Precision</a:t>
                      </a:r>
                      <a:endParaRPr lang="ja-JP" sz="3200" kern="100">
                        <a:effectLst/>
                        <a:latin typeface="+mn-ea"/>
                        <a:ea typeface="+mn-ea"/>
                        <a:cs typeface="Times New Roman" panose="02020603050405020304" pitchFamily="18" charset="0"/>
                      </a:endParaRPr>
                    </a:p>
                  </a:txBody>
                  <a:tcPr marL="62865" marR="62865" marT="0" marB="0" anchor="ctr"/>
                </a:tc>
                <a:tc>
                  <a:txBody>
                    <a:bodyPr/>
                    <a:lstStyle/>
                    <a:p>
                      <a:pPr algn="ctr">
                        <a:lnSpc>
                          <a:spcPct val="107000"/>
                        </a:lnSpc>
                        <a:spcAft>
                          <a:spcPts val="800"/>
                        </a:spcAft>
                      </a:pPr>
                      <a:r>
                        <a:rPr lang="en-US" sz="2000" kern="0">
                          <a:effectLst/>
                          <a:latin typeface="+mn-ea"/>
                          <a:ea typeface="+mn-ea"/>
                        </a:rPr>
                        <a:t>Recall</a:t>
                      </a:r>
                      <a:endParaRPr lang="ja-JP" sz="3200" kern="100">
                        <a:effectLst/>
                        <a:latin typeface="+mn-ea"/>
                        <a:ea typeface="+mn-ea"/>
                        <a:cs typeface="Times New Roman" panose="02020603050405020304" pitchFamily="18" charset="0"/>
                      </a:endParaRPr>
                    </a:p>
                  </a:txBody>
                  <a:tcPr marL="62865" marR="62865" marT="0" marB="0" anchor="ctr"/>
                </a:tc>
                <a:extLst>
                  <a:ext uri="{0D108BD9-81ED-4DB2-BD59-A6C34878D82A}">
                    <a16:rowId xmlns:a16="http://schemas.microsoft.com/office/drawing/2014/main" val="2898090456"/>
                  </a:ext>
                </a:extLst>
              </a:tr>
              <a:tr h="396000">
                <a:tc>
                  <a:txBody>
                    <a:bodyPr/>
                    <a:lstStyle/>
                    <a:p>
                      <a:pPr algn="r">
                        <a:lnSpc>
                          <a:spcPct val="107000"/>
                        </a:lnSpc>
                        <a:spcAft>
                          <a:spcPts val="800"/>
                        </a:spcAft>
                      </a:pPr>
                      <a:r>
                        <a:rPr lang="en-US" sz="2000" kern="0" dirty="0">
                          <a:effectLst/>
                          <a:latin typeface="+mn-ea"/>
                          <a:ea typeface="+mn-ea"/>
                        </a:rPr>
                        <a:t>1</a:t>
                      </a:r>
                      <a:endParaRPr lang="ja-JP" sz="3200" kern="100" dirty="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dirty="0">
                          <a:effectLst/>
                          <a:latin typeface="+mn-ea"/>
                          <a:ea typeface="+mn-ea"/>
                        </a:rPr>
                        <a:t>0.3426</a:t>
                      </a:r>
                      <a:endParaRPr lang="ja-JP" sz="3200" kern="100" dirty="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dirty="0">
                          <a:effectLst/>
                          <a:latin typeface="+mn-ea"/>
                          <a:ea typeface="+mn-ea"/>
                        </a:rPr>
                        <a:t>0.213551</a:t>
                      </a:r>
                      <a:endParaRPr lang="ja-JP" sz="3200" kern="100" dirty="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a:effectLst/>
                          <a:latin typeface="+mn-ea"/>
                          <a:ea typeface="+mn-ea"/>
                        </a:rPr>
                        <a:t>0.928571</a:t>
                      </a:r>
                      <a:endParaRPr lang="ja-JP" sz="3200" kern="10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a:effectLst/>
                          <a:latin typeface="+mn-ea"/>
                          <a:ea typeface="+mn-ea"/>
                        </a:rPr>
                        <a:t>0.898539</a:t>
                      </a:r>
                      <a:endParaRPr lang="ja-JP" sz="3200" kern="10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a:effectLst/>
                          <a:latin typeface="+mn-ea"/>
                          <a:ea typeface="+mn-ea"/>
                        </a:rPr>
                        <a:t>0.909803</a:t>
                      </a:r>
                      <a:endParaRPr lang="ja-JP" sz="3200" kern="10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a:effectLst/>
                          <a:latin typeface="+mn-ea"/>
                          <a:ea typeface="+mn-ea"/>
                        </a:rPr>
                        <a:t>0.890694</a:t>
                      </a:r>
                      <a:endParaRPr lang="ja-JP" sz="3200" kern="100">
                        <a:effectLst/>
                        <a:latin typeface="+mn-ea"/>
                        <a:ea typeface="+mn-ea"/>
                        <a:cs typeface="Times New Roman" panose="02020603050405020304" pitchFamily="18" charset="0"/>
                      </a:endParaRPr>
                    </a:p>
                  </a:txBody>
                  <a:tcPr marL="62865" marR="62865" marT="0" marB="0">
                    <a:solidFill>
                      <a:schemeClr val="bg1"/>
                    </a:solidFill>
                  </a:tcPr>
                </a:tc>
                <a:extLst>
                  <a:ext uri="{0D108BD9-81ED-4DB2-BD59-A6C34878D82A}">
                    <a16:rowId xmlns:a16="http://schemas.microsoft.com/office/drawing/2014/main" val="3034232309"/>
                  </a:ext>
                </a:extLst>
              </a:tr>
              <a:tr h="396000">
                <a:tc>
                  <a:txBody>
                    <a:bodyPr/>
                    <a:lstStyle/>
                    <a:p>
                      <a:pPr algn="r">
                        <a:lnSpc>
                          <a:spcPct val="107000"/>
                        </a:lnSpc>
                        <a:spcAft>
                          <a:spcPts val="800"/>
                        </a:spcAft>
                      </a:pPr>
                      <a:r>
                        <a:rPr lang="en-US" sz="2000" kern="0">
                          <a:effectLst/>
                          <a:latin typeface="+mn-ea"/>
                          <a:ea typeface="+mn-ea"/>
                        </a:rPr>
                        <a:t>2</a:t>
                      </a:r>
                      <a:endParaRPr lang="ja-JP" sz="3200" kern="10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a:effectLst/>
                          <a:latin typeface="+mn-ea"/>
                          <a:ea typeface="+mn-ea"/>
                        </a:rPr>
                        <a:t>0.1907</a:t>
                      </a:r>
                      <a:endParaRPr lang="ja-JP" sz="3200" kern="10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dirty="0">
                          <a:effectLst/>
                          <a:latin typeface="+mn-ea"/>
                          <a:ea typeface="+mn-ea"/>
                        </a:rPr>
                        <a:t>0.213466</a:t>
                      </a:r>
                      <a:endParaRPr lang="ja-JP" sz="3200" kern="100" dirty="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dirty="0">
                          <a:effectLst/>
                          <a:latin typeface="+mn-ea"/>
                          <a:ea typeface="+mn-ea"/>
                        </a:rPr>
                        <a:t>0.934127</a:t>
                      </a:r>
                      <a:endParaRPr lang="ja-JP" sz="3200" kern="100" dirty="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a:effectLst/>
                          <a:latin typeface="+mn-ea"/>
                          <a:ea typeface="+mn-ea"/>
                        </a:rPr>
                        <a:t>0.901135</a:t>
                      </a:r>
                      <a:endParaRPr lang="ja-JP" sz="3200" kern="10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a:effectLst/>
                          <a:latin typeface="+mn-ea"/>
                          <a:ea typeface="+mn-ea"/>
                        </a:rPr>
                        <a:t>0.925297</a:t>
                      </a:r>
                      <a:endParaRPr lang="ja-JP" sz="3200" kern="10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a:effectLst/>
                          <a:latin typeface="+mn-ea"/>
                          <a:ea typeface="+mn-ea"/>
                        </a:rPr>
                        <a:t>0.882757</a:t>
                      </a:r>
                      <a:endParaRPr lang="ja-JP" sz="3200" kern="100">
                        <a:effectLst/>
                        <a:latin typeface="+mn-ea"/>
                        <a:ea typeface="+mn-ea"/>
                        <a:cs typeface="Times New Roman" panose="02020603050405020304" pitchFamily="18" charset="0"/>
                      </a:endParaRPr>
                    </a:p>
                  </a:txBody>
                  <a:tcPr marL="62865" marR="62865" marT="0" marB="0">
                    <a:solidFill>
                      <a:schemeClr val="bg1"/>
                    </a:solidFill>
                  </a:tcPr>
                </a:tc>
                <a:extLst>
                  <a:ext uri="{0D108BD9-81ED-4DB2-BD59-A6C34878D82A}">
                    <a16:rowId xmlns:a16="http://schemas.microsoft.com/office/drawing/2014/main" val="2319714018"/>
                  </a:ext>
                </a:extLst>
              </a:tr>
              <a:tr h="396000">
                <a:tc>
                  <a:txBody>
                    <a:bodyPr/>
                    <a:lstStyle/>
                    <a:p>
                      <a:pPr algn="r">
                        <a:lnSpc>
                          <a:spcPct val="107000"/>
                        </a:lnSpc>
                        <a:spcAft>
                          <a:spcPts val="800"/>
                        </a:spcAft>
                      </a:pPr>
                      <a:r>
                        <a:rPr lang="en-US" sz="2000" kern="0">
                          <a:effectLst/>
                          <a:latin typeface="+mn-ea"/>
                          <a:ea typeface="+mn-ea"/>
                        </a:rPr>
                        <a:t>3</a:t>
                      </a:r>
                      <a:endParaRPr lang="ja-JP" sz="3200" kern="10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a:effectLst/>
                          <a:latin typeface="+mn-ea"/>
                          <a:ea typeface="+mn-ea"/>
                        </a:rPr>
                        <a:t>0.1255</a:t>
                      </a:r>
                      <a:endParaRPr lang="ja-JP" sz="3200" kern="10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a:effectLst/>
                          <a:latin typeface="+mn-ea"/>
                          <a:ea typeface="+mn-ea"/>
                        </a:rPr>
                        <a:t>0.219539</a:t>
                      </a:r>
                      <a:endParaRPr lang="ja-JP" sz="3200" kern="10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dirty="0">
                          <a:effectLst/>
                          <a:latin typeface="+mn-ea"/>
                          <a:ea typeface="+mn-ea"/>
                        </a:rPr>
                        <a:t>0.942857</a:t>
                      </a:r>
                      <a:endParaRPr lang="ja-JP" sz="3200" kern="100" dirty="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dirty="0">
                          <a:effectLst/>
                          <a:latin typeface="+mn-ea"/>
                          <a:ea typeface="+mn-ea"/>
                        </a:rPr>
                        <a:t>0.920901</a:t>
                      </a:r>
                      <a:endParaRPr lang="ja-JP" sz="3200" kern="100" dirty="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dirty="0">
                          <a:effectLst/>
                          <a:latin typeface="+mn-ea"/>
                          <a:ea typeface="+mn-ea"/>
                        </a:rPr>
                        <a:t>0.927511</a:t>
                      </a:r>
                      <a:endParaRPr lang="ja-JP" sz="3200" kern="100" dirty="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a:effectLst/>
                          <a:latin typeface="+mn-ea"/>
                          <a:ea typeface="+mn-ea"/>
                        </a:rPr>
                        <a:t>0.915193</a:t>
                      </a:r>
                      <a:endParaRPr lang="ja-JP" sz="3200" kern="100">
                        <a:effectLst/>
                        <a:latin typeface="+mn-ea"/>
                        <a:ea typeface="+mn-ea"/>
                        <a:cs typeface="Times New Roman" panose="02020603050405020304" pitchFamily="18" charset="0"/>
                      </a:endParaRPr>
                    </a:p>
                  </a:txBody>
                  <a:tcPr marL="62865" marR="62865" marT="0" marB="0">
                    <a:solidFill>
                      <a:schemeClr val="bg1"/>
                    </a:solidFill>
                  </a:tcPr>
                </a:tc>
                <a:extLst>
                  <a:ext uri="{0D108BD9-81ED-4DB2-BD59-A6C34878D82A}">
                    <a16:rowId xmlns:a16="http://schemas.microsoft.com/office/drawing/2014/main" val="2859100108"/>
                  </a:ext>
                </a:extLst>
              </a:tr>
              <a:tr h="396000">
                <a:tc>
                  <a:txBody>
                    <a:bodyPr/>
                    <a:lstStyle/>
                    <a:p>
                      <a:pPr algn="r">
                        <a:lnSpc>
                          <a:spcPct val="107000"/>
                        </a:lnSpc>
                        <a:spcAft>
                          <a:spcPts val="800"/>
                        </a:spcAft>
                      </a:pPr>
                      <a:r>
                        <a:rPr lang="en-US" sz="2000" u="sng" kern="0" dirty="0">
                          <a:effectLst/>
                          <a:latin typeface="+mn-ea"/>
                          <a:ea typeface="+mn-ea"/>
                        </a:rPr>
                        <a:t>4</a:t>
                      </a:r>
                      <a:endParaRPr lang="ja-JP" sz="3200" u="sng" kern="100" dirty="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dirty="0">
                          <a:effectLst/>
                          <a:latin typeface="+mn-ea"/>
                          <a:ea typeface="+mn-ea"/>
                        </a:rPr>
                        <a:t>0.0836</a:t>
                      </a:r>
                      <a:endParaRPr lang="ja-JP" sz="3200" kern="100" dirty="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a:effectLst/>
                          <a:latin typeface="+mn-ea"/>
                          <a:ea typeface="+mn-ea"/>
                        </a:rPr>
                        <a:t>0.235232</a:t>
                      </a:r>
                      <a:endParaRPr lang="ja-JP" sz="3200" kern="10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a:effectLst/>
                          <a:latin typeface="+mn-ea"/>
                          <a:ea typeface="+mn-ea"/>
                        </a:rPr>
                        <a:t>0.943651</a:t>
                      </a:r>
                      <a:endParaRPr lang="ja-JP" sz="3200" kern="10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u="sng" kern="0" dirty="0">
                          <a:effectLst/>
                          <a:latin typeface="+mn-ea"/>
                          <a:ea typeface="+mn-ea"/>
                        </a:rPr>
                        <a:t>0.924227</a:t>
                      </a:r>
                      <a:endParaRPr lang="ja-JP" sz="3200" u="sng" kern="100" dirty="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u="sng" kern="0" dirty="0">
                          <a:effectLst/>
                          <a:latin typeface="+mn-ea"/>
                          <a:ea typeface="+mn-ea"/>
                        </a:rPr>
                        <a:t>0.926494</a:t>
                      </a:r>
                      <a:endParaRPr lang="ja-JP" sz="3200" u="sng" kern="100" dirty="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dirty="0">
                          <a:effectLst/>
                          <a:latin typeface="+mn-ea"/>
                          <a:ea typeface="+mn-ea"/>
                        </a:rPr>
                        <a:t>0.922048</a:t>
                      </a:r>
                      <a:endParaRPr lang="ja-JP" sz="3200" kern="100" dirty="0">
                        <a:effectLst/>
                        <a:latin typeface="+mn-ea"/>
                        <a:ea typeface="+mn-ea"/>
                        <a:cs typeface="Times New Roman" panose="02020603050405020304" pitchFamily="18" charset="0"/>
                      </a:endParaRPr>
                    </a:p>
                  </a:txBody>
                  <a:tcPr marL="62865" marR="62865" marT="0" marB="0">
                    <a:solidFill>
                      <a:schemeClr val="bg1"/>
                    </a:solidFill>
                  </a:tcPr>
                </a:tc>
                <a:extLst>
                  <a:ext uri="{0D108BD9-81ED-4DB2-BD59-A6C34878D82A}">
                    <a16:rowId xmlns:a16="http://schemas.microsoft.com/office/drawing/2014/main" val="3473609280"/>
                  </a:ext>
                </a:extLst>
              </a:tr>
              <a:tr h="396000">
                <a:tc>
                  <a:txBody>
                    <a:bodyPr/>
                    <a:lstStyle/>
                    <a:p>
                      <a:pPr algn="r">
                        <a:lnSpc>
                          <a:spcPct val="107000"/>
                        </a:lnSpc>
                        <a:spcAft>
                          <a:spcPts val="800"/>
                        </a:spcAft>
                      </a:pPr>
                      <a:r>
                        <a:rPr lang="en-US" sz="2000" kern="0">
                          <a:effectLst/>
                          <a:latin typeface="+mn-ea"/>
                          <a:ea typeface="+mn-ea"/>
                        </a:rPr>
                        <a:t>5</a:t>
                      </a:r>
                      <a:endParaRPr lang="ja-JP" sz="3200" kern="10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a:effectLst/>
                          <a:latin typeface="+mn-ea"/>
                          <a:ea typeface="+mn-ea"/>
                        </a:rPr>
                        <a:t>0.0592</a:t>
                      </a:r>
                      <a:endParaRPr lang="ja-JP" sz="3200" kern="10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a:effectLst/>
                          <a:latin typeface="+mn-ea"/>
                          <a:ea typeface="+mn-ea"/>
                        </a:rPr>
                        <a:t>0.262473</a:t>
                      </a:r>
                      <a:endParaRPr lang="ja-JP" sz="3200" kern="10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a:effectLst/>
                          <a:latin typeface="+mn-ea"/>
                          <a:ea typeface="+mn-ea"/>
                        </a:rPr>
                        <a:t>0.942063</a:t>
                      </a:r>
                      <a:endParaRPr lang="ja-JP" sz="3200" kern="10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a:effectLst/>
                          <a:latin typeface="+mn-ea"/>
                          <a:ea typeface="+mn-ea"/>
                        </a:rPr>
                        <a:t>0.920583</a:t>
                      </a:r>
                      <a:endParaRPr lang="ja-JP" sz="3200" kern="10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dirty="0">
                          <a:effectLst/>
                          <a:latin typeface="+mn-ea"/>
                          <a:ea typeface="+mn-ea"/>
                        </a:rPr>
                        <a:t>0.924084</a:t>
                      </a:r>
                      <a:endParaRPr lang="ja-JP" sz="3200" kern="100" dirty="0">
                        <a:effectLst/>
                        <a:latin typeface="+mn-ea"/>
                        <a:ea typeface="+mn-ea"/>
                        <a:cs typeface="Times New Roman" panose="02020603050405020304" pitchFamily="18" charset="0"/>
                      </a:endParaRPr>
                    </a:p>
                  </a:txBody>
                  <a:tcPr marL="62865" marR="62865" marT="0" marB="0">
                    <a:solidFill>
                      <a:schemeClr val="bg1"/>
                    </a:solidFill>
                  </a:tcPr>
                </a:tc>
                <a:tc>
                  <a:txBody>
                    <a:bodyPr/>
                    <a:lstStyle/>
                    <a:p>
                      <a:pPr algn="r">
                        <a:lnSpc>
                          <a:spcPct val="107000"/>
                        </a:lnSpc>
                        <a:spcAft>
                          <a:spcPts val="800"/>
                        </a:spcAft>
                      </a:pPr>
                      <a:r>
                        <a:rPr lang="en-US" sz="2000" kern="0" dirty="0">
                          <a:effectLst/>
                          <a:latin typeface="+mn-ea"/>
                          <a:ea typeface="+mn-ea"/>
                        </a:rPr>
                        <a:t>0.917351</a:t>
                      </a:r>
                      <a:endParaRPr lang="ja-JP" sz="3200" kern="100" dirty="0">
                        <a:effectLst/>
                        <a:latin typeface="+mn-ea"/>
                        <a:ea typeface="+mn-ea"/>
                        <a:cs typeface="Times New Roman" panose="02020603050405020304" pitchFamily="18" charset="0"/>
                      </a:endParaRPr>
                    </a:p>
                  </a:txBody>
                  <a:tcPr marL="62865" marR="62865" marT="0" marB="0">
                    <a:solidFill>
                      <a:schemeClr val="bg1"/>
                    </a:solidFill>
                  </a:tcPr>
                </a:tc>
                <a:extLst>
                  <a:ext uri="{0D108BD9-81ED-4DB2-BD59-A6C34878D82A}">
                    <a16:rowId xmlns:a16="http://schemas.microsoft.com/office/drawing/2014/main" val="1119524649"/>
                  </a:ext>
                </a:extLst>
              </a:tr>
            </a:tbl>
          </a:graphicData>
        </a:graphic>
      </p:graphicFrame>
    </p:spTree>
    <p:extLst>
      <p:ext uri="{BB962C8B-B14F-4D97-AF65-F5344CB8AC3E}">
        <p14:creationId xmlns:p14="http://schemas.microsoft.com/office/powerpoint/2010/main" val="64091325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90E069-554C-0718-06D4-6E86F60885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E6E226-F238-6E8D-9716-20852DD5DF97}"/>
              </a:ext>
            </a:extLst>
          </p:cNvPr>
          <p:cNvSpPr>
            <a:spLocks noGrp="1"/>
          </p:cNvSpPr>
          <p:nvPr>
            <p:ph type="title"/>
          </p:nvPr>
        </p:nvSpPr>
        <p:spPr/>
        <p:txBody>
          <a:bodyPr/>
          <a:lstStyle/>
          <a:p>
            <a:r>
              <a:rPr kumimoji="1" lang="en-US" altLang="ja-JP" dirty="0"/>
              <a:t>TikTok </a:t>
            </a:r>
            <a:r>
              <a:rPr kumimoji="1" lang="ja-JP" altLang="en-US" dirty="0"/>
              <a:t>データの調査</a:t>
            </a:r>
            <a:endParaRPr kumimoji="1" lang="ja-JP" altLang="en-US" b="1" dirty="0"/>
          </a:p>
        </p:txBody>
      </p:sp>
      <p:sp>
        <p:nvSpPr>
          <p:cNvPr id="3" name="Content Placeholder 2">
            <a:extLst>
              <a:ext uri="{FF2B5EF4-FFF2-40B4-BE49-F238E27FC236}">
                <a16:creationId xmlns:a16="http://schemas.microsoft.com/office/drawing/2014/main" id="{329D738A-54A3-2FF2-1CBF-82358AAE5A47}"/>
              </a:ext>
            </a:extLst>
          </p:cNvPr>
          <p:cNvSpPr>
            <a:spLocks noGrp="1"/>
          </p:cNvSpPr>
          <p:nvPr>
            <p:ph idx="1"/>
          </p:nvPr>
        </p:nvSpPr>
        <p:spPr>
          <a:xfrm>
            <a:off x="838200" y="1825625"/>
            <a:ext cx="10515600" cy="2051844"/>
          </a:xfrm>
        </p:spPr>
        <p:txBody>
          <a:bodyPr>
            <a:normAutofit lnSpcReduction="10000"/>
          </a:bodyPr>
          <a:lstStyle/>
          <a:p>
            <a:r>
              <a:rPr lang="en-US" altLang="ja-JP" dirty="0">
                <a:latin typeface="+mn-ea"/>
              </a:rPr>
              <a:t>TikTok</a:t>
            </a:r>
            <a:r>
              <a:rPr lang="ja-JP" altLang="en-US" dirty="0">
                <a:latin typeface="+mn-ea"/>
              </a:rPr>
              <a:t>の動画データ数は </a:t>
            </a:r>
            <a:r>
              <a:rPr lang="en-US" altLang="ja-JP" b="1" dirty="0">
                <a:latin typeface="+mn-ea"/>
              </a:rPr>
              <a:t>15,183 </a:t>
            </a:r>
            <a:r>
              <a:rPr lang="ja-JP" altLang="en-US" b="1" dirty="0">
                <a:latin typeface="+mn-ea"/>
              </a:rPr>
              <a:t>件</a:t>
            </a:r>
          </a:p>
          <a:p>
            <a:r>
              <a:rPr lang="ja-JP" altLang="en-US" dirty="0">
                <a:latin typeface="+mn-ea"/>
              </a:rPr>
              <a:t>まだ，テキスト化されていない</a:t>
            </a:r>
            <a:endParaRPr lang="en-US" altLang="ja-JP" dirty="0">
              <a:latin typeface="+mn-ea"/>
            </a:endParaRPr>
          </a:p>
          <a:p>
            <a:r>
              <a:rPr lang="ja-JP" altLang="en-US" dirty="0">
                <a:latin typeface="+mn-ea"/>
              </a:rPr>
              <a:t>人が普通に話している動画は，</a:t>
            </a:r>
            <a:r>
              <a:rPr lang="en-US" altLang="ja-JP" dirty="0">
                <a:latin typeface="+mn-ea"/>
              </a:rPr>
              <a:t>BGM</a:t>
            </a:r>
            <a:r>
              <a:rPr lang="ja-JP" altLang="en-US" dirty="0">
                <a:latin typeface="+mn-ea"/>
              </a:rPr>
              <a:t> （背景音楽）がはオリジナルとのこと</a:t>
            </a:r>
          </a:p>
          <a:p>
            <a:r>
              <a:rPr lang="ja-JP" altLang="en-US" dirty="0">
                <a:latin typeface="+mn-ea"/>
              </a:rPr>
              <a:t>テキスト化する際は，</a:t>
            </a:r>
            <a:r>
              <a:rPr lang="en-US" altLang="ja-JP" dirty="0">
                <a:latin typeface="+mn-ea"/>
              </a:rPr>
              <a:t>BGM</a:t>
            </a:r>
            <a:r>
              <a:rPr lang="ja-JP" altLang="en-US" dirty="0">
                <a:latin typeface="+mn-ea"/>
              </a:rPr>
              <a:t>（背景音楽）がオリジナルの動画を対象に絞ることが考えられる</a:t>
            </a:r>
          </a:p>
        </p:txBody>
      </p:sp>
      <p:sp>
        <p:nvSpPr>
          <p:cNvPr id="4" name="Date Placeholder 3">
            <a:extLst>
              <a:ext uri="{FF2B5EF4-FFF2-40B4-BE49-F238E27FC236}">
                <a16:creationId xmlns:a16="http://schemas.microsoft.com/office/drawing/2014/main" id="{A96CD46F-95C8-A5AA-0CB8-2C0BC0473A1E}"/>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84BB3DAB-FB22-36AC-98B4-5755999741C5}"/>
              </a:ext>
            </a:extLst>
          </p:cNvPr>
          <p:cNvSpPr>
            <a:spLocks noGrp="1"/>
          </p:cNvSpPr>
          <p:nvPr>
            <p:ph type="sldNum" sz="quarter" idx="12"/>
          </p:nvPr>
        </p:nvSpPr>
        <p:spPr/>
        <p:txBody>
          <a:bodyPr/>
          <a:lstStyle/>
          <a:p>
            <a:fld id="{6E796B70-2EF1-4991-9022-6C7BE8324475}" type="slidenum">
              <a:rPr lang="en-US" smtClean="0"/>
              <a:t>42</a:t>
            </a:fld>
            <a:endParaRPr lang="en-US"/>
          </a:p>
        </p:txBody>
      </p:sp>
      <p:sp>
        <p:nvSpPr>
          <p:cNvPr id="6" name="Rectangle: Rounded Corners 5">
            <a:extLst>
              <a:ext uri="{FF2B5EF4-FFF2-40B4-BE49-F238E27FC236}">
                <a16:creationId xmlns:a16="http://schemas.microsoft.com/office/drawing/2014/main" id="{746BC569-BE39-B308-673E-3BD5235E4FD5}"/>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7" name="Table 6">
            <a:extLst>
              <a:ext uri="{FF2B5EF4-FFF2-40B4-BE49-F238E27FC236}">
                <a16:creationId xmlns:a16="http://schemas.microsoft.com/office/drawing/2014/main" id="{3857ECF7-D13C-32F2-AE8D-39E275C868FC}"/>
              </a:ext>
            </a:extLst>
          </p:cNvPr>
          <p:cNvGraphicFramePr>
            <a:graphicFrameLocks noGrp="1"/>
          </p:cNvGraphicFramePr>
          <p:nvPr>
            <p:extLst>
              <p:ext uri="{D42A27DB-BD31-4B8C-83A1-F6EECF244321}">
                <p14:modId xmlns:p14="http://schemas.microsoft.com/office/powerpoint/2010/main" val="3406319667"/>
              </p:ext>
            </p:extLst>
          </p:nvPr>
        </p:nvGraphicFramePr>
        <p:xfrm>
          <a:off x="4425399" y="4448657"/>
          <a:ext cx="3341200" cy="1584000"/>
        </p:xfrm>
        <a:graphic>
          <a:graphicData uri="http://schemas.openxmlformats.org/drawingml/2006/table">
            <a:tbl>
              <a:tblPr firstRow="1" firstCol="1" bandRow="1">
                <a:tableStyleId>{9D7B26C5-4107-4FEC-AEDC-1716B250A1EF}</a:tableStyleId>
              </a:tblPr>
              <a:tblGrid>
                <a:gridCol w="2257904">
                  <a:extLst>
                    <a:ext uri="{9D8B030D-6E8A-4147-A177-3AD203B41FA5}">
                      <a16:colId xmlns:a16="http://schemas.microsoft.com/office/drawing/2014/main" val="1297155085"/>
                    </a:ext>
                  </a:extLst>
                </a:gridCol>
                <a:gridCol w="1083296">
                  <a:extLst>
                    <a:ext uri="{9D8B030D-6E8A-4147-A177-3AD203B41FA5}">
                      <a16:colId xmlns:a16="http://schemas.microsoft.com/office/drawing/2014/main" val="2369029248"/>
                    </a:ext>
                  </a:extLst>
                </a:gridCol>
              </a:tblGrid>
              <a:tr h="396000">
                <a:tc>
                  <a:txBody>
                    <a:bodyPr/>
                    <a:lstStyle/>
                    <a:p>
                      <a:pPr>
                        <a:lnSpc>
                          <a:spcPct val="107000"/>
                        </a:lnSpc>
                        <a:spcAft>
                          <a:spcPts val="800"/>
                        </a:spcAft>
                      </a:pPr>
                      <a:r>
                        <a:rPr lang="en-US" sz="2000" kern="100" dirty="0">
                          <a:effectLst/>
                          <a:latin typeface="+mn-ea"/>
                          <a:ea typeface="+mn-ea"/>
                        </a:rPr>
                        <a:t> </a:t>
                      </a:r>
                      <a:endParaRPr lang="ja-JP" sz="2000" kern="100" dirty="0">
                        <a:effectLst/>
                        <a:latin typeface="+mn-ea"/>
                        <a:ea typeface="+mn-ea"/>
                        <a:cs typeface="Times New Roman" panose="02020603050405020304" pitchFamily="18" charset="0"/>
                      </a:endParaRPr>
                    </a:p>
                  </a:txBody>
                  <a:tcPr marL="68580" marR="68580" marT="0" marB="0" anchor="ctr"/>
                </a:tc>
                <a:tc>
                  <a:txBody>
                    <a:bodyPr/>
                    <a:lstStyle/>
                    <a:p>
                      <a:pPr algn="ctr">
                        <a:lnSpc>
                          <a:spcPct val="107000"/>
                        </a:lnSpc>
                        <a:spcAft>
                          <a:spcPts val="800"/>
                        </a:spcAft>
                      </a:pPr>
                      <a:r>
                        <a:rPr lang="ja-JP" sz="2000" kern="100" dirty="0">
                          <a:effectLst/>
                          <a:latin typeface="+mn-ea"/>
                          <a:ea typeface="+mn-ea"/>
                        </a:rPr>
                        <a:t>動画数</a:t>
                      </a:r>
                      <a:endParaRPr lang="ja-JP" sz="2000" kern="100" dirty="0">
                        <a:effectLst/>
                        <a:latin typeface="+mn-ea"/>
                        <a:ea typeface="+mn-ea"/>
                        <a:cs typeface="Times New Roman" panose="02020603050405020304" pitchFamily="18" charset="0"/>
                      </a:endParaRPr>
                    </a:p>
                  </a:txBody>
                  <a:tcPr marL="68580" marR="68580" marT="0" marB="0" anchor="ctr"/>
                </a:tc>
                <a:extLst>
                  <a:ext uri="{0D108BD9-81ED-4DB2-BD59-A6C34878D82A}">
                    <a16:rowId xmlns:a16="http://schemas.microsoft.com/office/drawing/2014/main" val="712316663"/>
                  </a:ext>
                </a:extLst>
              </a:tr>
              <a:tr h="396000">
                <a:tc>
                  <a:txBody>
                    <a:bodyPr/>
                    <a:lstStyle/>
                    <a:p>
                      <a:pPr>
                        <a:lnSpc>
                          <a:spcPct val="107000"/>
                        </a:lnSpc>
                        <a:spcAft>
                          <a:spcPts val="800"/>
                        </a:spcAft>
                      </a:pPr>
                      <a:r>
                        <a:rPr lang="ja-JP" sz="2000" b="0" kern="100" dirty="0">
                          <a:effectLst/>
                          <a:latin typeface="+mn-ea"/>
                          <a:ea typeface="+mn-ea"/>
                        </a:rPr>
                        <a:t>オリジナル</a:t>
                      </a:r>
                      <a:endParaRPr lang="ja-JP" sz="2000" b="0" kern="100" dirty="0">
                        <a:effectLst/>
                        <a:latin typeface="+mn-ea"/>
                        <a:ea typeface="+mn-ea"/>
                        <a:cs typeface="Times New Roman" panose="02020603050405020304" pitchFamily="18" charset="0"/>
                      </a:endParaRPr>
                    </a:p>
                  </a:txBody>
                  <a:tcPr marL="68580" marR="68580" marT="0" marB="0" anchor="ctr">
                    <a:solidFill>
                      <a:schemeClr val="bg1"/>
                    </a:solidFill>
                  </a:tcPr>
                </a:tc>
                <a:tc>
                  <a:txBody>
                    <a:bodyPr/>
                    <a:lstStyle/>
                    <a:p>
                      <a:pPr algn="r">
                        <a:lnSpc>
                          <a:spcPct val="107000"/>
                        </a:lnSpc>
                        <a:spcAft>
                          <a:spcPts val="800"/>
                        </a:spcAft>
                      </a:pPr>
                      <a:r>
                        <a:rPr lang="en-US" sz="2000" b="0" kern="100">
                          <a:effectLst/>
                          <a:latin typeface="+mn-ea"/>
                          <a:ea typeface="+mn-ea"/>
                        </a:rPr>
                        <a:t>12,265</a:t>
                      </a:r>
                      <a:endParaRPr lang="ja-JP" sz="2000" b="0" kern="100">
                        <a:effectLst/>
                        <a:latin typeface="+mn-ea"/>
                        <a:ea typeface="+mn-ea"/>
                        <a:cs typeface="Times New Roman" panose="02020603050405020304" pitchFamily="18" charset="0"/>
                      </a:endParaRPr>
                    </a:p>
                  </a:txBody>
                  <a:tcPr marL="68580" marR="68580" marT="0" marB="0" anchor="ctr">
                    <a:solidFill>
                      <a:schemeClr val="bg1"/>
                    </a:solidFill>
                  </a:tcPr>
                </a:tc>
                <a:extLst>
                  <a:ext uri="{0D108BD9-81ED-4DB2-BD59-A6C34878D82A}">
                    <a16:rowId xmlns:a16="http://schemas.microsoft.com/office/drawing/2014/main" val="991079380"/>
                  </a:ext>
                </a:extLst>
              </a:tr>
              <a:tr h="396000">
                <a:tc>
                  <a:txBody>
                    <a:bodyPr/>
                    <a:lstStyle/>
                    <a:p>
                      <a:pPr>
                        <a:lnSpc>
                          <a:spcPct val="107000"/>
                        </a:lnSpc>
                        <a:spcAft>
                          <a:spcPts val="800"/>
                        </a:spcAft>
                      </a:pPr>
                      <a:r>
                        <a:rPr lang="ja-JP" sz="2000" b="0" kern="100" dirty="0">
                          <a:effectLst/>
                          <a:latin typeface="+mn-ea"/>
                          <a:ea typeface="+mn-ea"/>
                        </a:rPr>
                        <a:t>オリジナルでない</a:t>
                      </a:r>
                      <a:endParaRPr lang="ja-JP" sz="2000" b="0" kern="100" dirty="0">
                        <a:effectLst/>
                        <a:latin typeface="+mn-ea"/>
                        <a:ea typeface="+mn-ea"/>
                        <a:cs typeface="Times New Roman" panose="02020603050405020304" pitchFamily="18" charset="0"/>
                      </a:endParaRPr>
                    </a:p>
                  </a:txBody>
                  <a:tcPr marL="68580" marR="68580" marT="0" marB="0" anchor="ctr">
                    <a:lnB w="12700" cap="flat" cmpd="sng" algn="ctr">
                      <a:solidFill>
                        <a:schemeClr val="tx1"/>
                      </a:solidFill>
                      <a:prstDash val="solid"/>
                      <a:round/>
                      <a:headEnd type="none" w="med" len="med"/>
                      <a:tailEnd type="none" w="med" len="med"/>
                    </a:lnB>
                    <a:solidFill>
                      <a:schemeClr val="bg1"/>
                    </a:solidFill>
                  </a:tcPr>
                </a:tc>
                <a:tc>
                  <a:txBody>
                    <a:bodyPr/>
                    <a:lstStyle/>
                    <a:p>
                      <a:pPr algn="r">
                        <a:lnSpc>
                          <a:spcPct val="107000"/>
                        </a:lnSpc>
                        <a:spcAft>
                          <a:spcPts val="800"/>
                        </a:spcAft>
                      </a:pPr>
                      <a:r>
                        <a:rPr lang="en-US" sz="2000" b="0" kern="100" dirty="0">
                          <a:effectLst/>
                          <a:latin typeface="+mn-ea"/>
                          <a:ea typeface="+mn-ea"/>
                        </a:rPr>
                        <a:t>2,928</a:t>
                      </a:r>
                      <a:endParaRPr lang="ja-JP" sz="2000" b="0" kern="100" dirty="0">
                        <a:effectLst/>
                        <a:latin typeface="+mn-ea"/>
                        <a:ea typeface="+mn-ea"/>
                        <a:cs typeface="Times New Roman" panose="02020603050405020304" pitchFamily="18" charset="0"/>
                      </a:endParaRPr>
                    </a:p>
                  </a:txBody>
                  <a:tcPr marL="68580" marR="68580" marT="0" marB="0" anchor="ctr">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405921062"/>
                  </a:ext>
                </a:extLst>
              </a:tr>
              <a:tr h="396000">
                <a:tc>
                  <a:txBody>
                    <a:bodyPr/>
                    <a:lstStyle/>
                    <a:p>
                      <a:pPr>
                        <a:lnSpc>
                          <a:spcPct val="107000"/>
                        </a:lnSpc>
                        <a:spcAft>
                          <a:spcPts val="800"/>
                        </a:spcAft>
                      </a:pPr>
                      <a:r>
                        <a:rPr lang="ja-JP" sz="2000" b="1" kern="100" dirty="0">
                          <a:effectLst/>
                          <a:latin typeface="+mn-ea"/>
                          <a:ea typeface="+mn-ea"/>
                        </a:rPr>
                        <a:t>合計</a:t>
                      </a:r>
                      <a:endParaRPr lang="ja-JP" sz="2000" b="1" kern="100" dirty="0">
                        <a:effectLst/>
                        <a:latin typeface="+mn-ea"/>
                        <a:ea typeface="+mn-ea"/>
                        <a:cs typeface="Times New Roman" panose="02020603050405020304" pitchFamily="18" charset="0"/>
                      </a:endParaRPr>
                    </a:p>
                  </a:txBody>
                  <a:tcPr marL="68580" marR="68580" marT="0" marB="0" anchor="ctr">
                    <a:lnT w="12700" cap="flat" cmpd="sng" algn="ctr">
                      <a:solidFill>
                        <a:schemeClr val="tx1"/>
                      </a:solidFill>
                      <a:prstDash val="solid"/>
                      <a:round/>
                      <a:headEnd type="none" w="med" len="med"/>
                      <a:tailEnd type="none" w="med" len="med"/>
                    </a:lnT>
                    <a:solidFill>
                      <a:schemeClr val="bg1"/>
                    </a:solidFill>
                  </a:tcPr>
                </a:tc>
                <a:tc>
                  <a:txBody>
                    <a:bodyPr/>
                    <a:lstStyle/>
                    <a:p>
                      <a:pPr algn="r">
                        <a:lnSpc>
                          <a:spcPct val="107000"/>
                        </a:lnSpc>
                        <a:spcAft>
                          <a:spcPts val="800"/>
                        </a:spcAft>
                      </a:pPr>
                      <a:r>
                        <a:rPr lang="en-US" sz="2000" b="1" kern="100" dirty="0">
                          <a:effectLst/>
                          <a:latin typeface="+mn-ea"/>
                          <a:ea typeface="+mn-ea"/>
                        </a:rPr>
                        <a:t>15,183</a:t>
                      </a:r>
                      <a:endParaRPr lang="ja-JP" sz="2000" b="1" kern="100" dirty="0">
                        <a:effectLst/>
                        <a:latin typeface="+mn-ea"/>
                        <a:ea typeface="+mn-ea"/>
                        <a:cs typeface="Times New Roman" panose="02020603050405020304" pitchFamily="18" charset="0"/>
                      </a:endParaRPr>
                    </a:p>
                  </a:txBody>
                  <a:tcPr marL="68580" marR="68580" marT="0" marB="0" anchor="ctr">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1343328076"/>
                  </a:ext>
                </a:extLst>
              </a:tr>
            </a:tbl>
          </a:graphicData>
        </a:graphic>
      </p:graphicFrame>
      <p:sp>
        <p:nvSpPr>
          <p:cNvPr id="8" name="Rectangle 7">
            <a:extLst>
              <a:ext uri="{FF2B5EF4-FFF2-40B4-BE49-F238E27FC236}">
                <a16:creationId xmlns:a16="http://schemas.microsoft.com/office/drawing/2014/main" id="{9E80779C-89CD-0870-AD69-D0C46AD51BD2}"/>
              </a:ext>
            </a:extLst>
          </p:cNvPr>
          <p:cNvSpPr/>
          <p:nvPr/>
        </p:nvSpPr>
        <p:spPr>
          <a:xfrm>
            <a:off x="2956559" y="3980657"/>
            <a:ext cx="6278882" cy="4680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sz="2000" dirty="0">
                <a:solidFill>
                  <a:schemeClr val="tx1"/>
                </a:solidFill>
                <a:latin typeface="+mn-ea"/>
              </a:rPr>
              <a:t>表 ５　</a:t>
            </a:r>
            <a:r>
              <a:rPr lang="en-US" altLang="ja-JP" sz="2000" dirty="0">
                <a:solidFill>
                  <a:schemeClr val="tx1"/>
                </a:solidFill>
                <a:latin typeface="+mn-ea"/>
              </a:rPr>
              <a:t>BGM</a:t>
            </a:r>
            <a:r>
              <a:rPr lang="ja-JP" altLang="en-US" sz="2000" dirty="0">
                <a:solidFill>
                  <a:schemeClr val="tx1"/>
                </a:solidFill>
                <a:latin typeface="+mn-ea"/>
              </a:rPr>
              <a:t> タイプごとの</a:t>
            </a:r>
            <a:r>
              <a:rPr lang="en-US" altLang="ja-JP" sz="2000" dirty="0">
                <a:solidFill>
                  <a:schemeClr val="tx1"/>
                </a:solidFill>
                <a:latin typeface="+mn-ea"/>
              </a:rPr>
              <a:t>TikTok</a:t>
            </a:r>
            <a:r>
              <a:rPr lang="ja-JP" altLang="en-US" sz="2000" dirty="0">
                <a:solidFill>
                  <a:schemeClr val="tx1"/>
                </a:solidFill>
                <a:latin typeface="+mn-ea"/>
              </a:rPr>
              <a:t>動画数</a:t>
            </a:r>
          </a:p>
        </p:txBody>
      </p:sp>
    </p:spTree>
    <p:extLst>
      <p:ext uri="{BB962C8B-B14F-4D97-AF65-F5344CB8AC3E}">
        <p14:creationId xmlns:p14="http://schemas.microsoft.com/office/powerpoint/2010/main" val="212134036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C4A97B-5149-6056-1EEC-F4B89E5C8BE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8C78421-57AE-50D1-1A46-E1A984F44EF7}"/>
              </a:ext>
            </a:extLst>
          </p:cNvPr>
          <p:cNvSpPr>
            <a:spLocks noGrp="1"/>
          </p:cNvSpPr>
          <p:nvPr>
            <p:ph type="title"/>
          </p:nvPr>
        </p:nvSpPr>
        <p:spPr/>
        <p:txBody>
          <a:bodyPr/>
          <a:lstStyle/>
          <a:p>
            <a:r>
              <a:rPr kumimoji="1" lang="en-US" altLang="ja-JP" dirty="0"/>
              <a:t>TikTok </a:t>
            </a:r>
            <a:r>
              <a:rPr kumimoji="1" lang="ja-JP" altLang="en-US" dirty="0"/>
              <a:t>データの調査</a:t>
            </a:r>
            <a:endParaRPr kumimoji="1" lang="ja-JP" altLang="en-US" b="1" dirty="0"/>
          </a:p>
        </p:txBody>
      </p:sp>
      <p:sp>
        <p:nvSpPr>
          <p:cNvPr id="3" name="Content Placeholder 2">
            <a:extLst>
              <a:ext uri="{FF2B5EF4-FFF2-40B4-BE49-F238E27FC236}">
                <a16:creationId xmlns:a16="http://schemas.microsoft.com/office/drawing/2014/main" id="{07E66C46-61C7-4003-FCC9-6FCBAA489E6F}"/>
              </a:ext>
            </a:extLst>
          </p:cNvPr>
          <p:cNvSpPr>
            <a:spLocks noGrp="1"/>
          </p:cNvSpPr>
          <p:nvPr>
            <p:ph idx="1"/>
          </p:nvPr>
        </p:nvSpPr>
        <p:spPr>
          <a:xfrm>
            <a:off x="838200" y="1825625"/>
            <a:ext cx="10515600" cy="809999"/>
          </a:xfrm>
        </p:spPr>
        <p:txBody>
          <a:bodyPr>
            <a:normAutofit/>
          </a:bodyPr>
          <a:lstStyle/>
          <a:p>
            <a:pPr>
              <a:lnSpc>
                <a:spcPct val="120000"/>
              </a:lnSpc>
            </a:pPr>
            <a:r>
              <a:rPr lang="ja-JP" altLang="ja-JP" sz="2400" dirty="0">
                <a:effectLst/>
                <a:latin typeface="+mn-ea"/>
                <a:cs typeface="Times New Roman" panose="02020603050405020304" pitchFamily="18" charset="0"/>
              </a:rPr>
              <a:t>「</a:t>
            </a:r>
            <a:r>
              <a:rPr lang="en-US" altLang="ja-JP" sz="2400" dirty="0">
                <a:effectLst/>
                <a:latin typeface="+mn-ea"/>
                <a:cs typeface="Times New Roman" panose="02020603050405020304" pitchFamily="18" charset="0"/>
              </a:rPr>
              <a:t>description</a:t>
            </a:r>
            <a:r>
              <a:rPr lang="ja-JP" altLang="ja-JP" sz="2400" dirty="0">
                <a:effectLst/>
                <a:latin typeface="+mn-ea"/>
                <a:cs typeface="Times New Roman" panose="02020603050405020304" pitchFamily="18" charset="0"/>
              </a:rPr>
              <a:t>」と「</a:t>
            </a:r>
            <a:r>
              <a:rPr lang="en-US" altLang="ja-JP" sz="2400" dirty="0">
                <a:effectLst/>
                <a:latin typeface="+mn-ea"/>
                <a:cs typeface="Times New Roman" panose="02020603050405020304" pitchFamily="18" charset="0"/>
              </a:rPr>
              <a:t>hashtags</a:t>
            </a:r>
            <a:r>
              <a:rPr lang="ja-JP" altLang="ja-JP" sz="2400" dirty="0">
                <a:effectLst/>
                <a:latin typeface="+mn-ea"/>
                <a:cs typeface="Times New Roman" panose="02020603050405020304" pitchFamily="18" charset="0"/>
              </a:rPr>
              <a:t>」</a:t>
            </a:r>
            <a:r>
              <a:rPr lang="ja-JP" altLang="en-US" sz="2400" dirty="0">
                <a:effectLst/>
                <a:latin typeface="+mn-ea"/>
                <a:cs typeface="Times New Roman" panose="02020603050405020304" pitchFamily="18" charset="0"/>
              </a:rPr>
              <a:t>での</a:t>
            </a:r>
            <a:r>
              <a:rPr lang="ja-JP" altLang="ja-JP" sz="2400" dirty="0">
                <a:effectLst/>
                <a:latin typeface="+mn-ea"/>
                <a:cs typeface="Times New Roman" panose="02020603050405020304" pitchFamily="18" charset="0"/>
              </a:rPr>
              <a:t>候補者名の出現に基づいて動画数を調べた</a:t>
            </a:r>
            <a:endParaRPr lang="ja-JP" altLang="en-US" sz="2400" dirty="0">
              <a:effectLst/>
              <a:latin typeface="+mn-ea"/>
              <a:cs typeface="Times New Roman" panose="02020603050405020304" pitchFamily="18" charset="0"/>
            </a:endParaRPr>
          </a:p>
        </p:txBody>
      </p:sp>
      <p:sp>
        <p:nvSpPr>
          <p:cNvPr id="4" name="Date Placeholder 3">
            <a:extLst>
              <a:ext uri="{FF2B5EF4-FFF2-40B4-BE49-F238E27FC236}">
                <a16:creationId xmlns:a16="http://schemas.microsoft.com/office/drawing/2014/main" id="{A184CBB5-BFFE-08AF-753C-021911804BBD}"/>
              </a:ext>
            </a:extLst>
          </p:cNvPr>
          <p:cNvSpPr>
            <a:spLocks noGrp="1"/>
          </p:cNvSpPr>
          <p:nvPr>
            <p:ph type="dt" sz="half" idx="10"/>
          </p:nvPr>
        </p:nvSpPr>
        <p:spPr/>
        <p:txBody>
          <a:bodyPr/>
          <a:lstStyle/>
          <a:p>
            <a:r>
              <a:rPr lang="en-US" altLang="ja-JP"/>
              <a:t>2024/12/25</a:t>
            </a:r>
            <a:endParaRPr lang="en-US" dirty="0"/>
          </a:p>
        </p:txBody>
      </p:sp>
      <p:sp>
        <p:nvSpPr>
          <p:cNvPr id="5" name="Slide Number Placeholder 4">
            <a:extLst>
              <a:ext uri="{FF2B5EF4-FFF2-40B4-BE49-F238E27FC236}">
                <a16:creationId xmlns:a16="http://schemas.microsoft.com/office/drawing/2014/main" id="{60677E1D-64EB-60AC-4939-1FD0CC2069F2}"/>
              </a:ext>
            </a:extLst>
          </p:cNvPr>
          <p:cNvSpPr>
            <a:spLocks noGrp="1"/>
          </p:cNvSpPr>
          <p:nvPr>
            <p:ph type="sldNum" sz="quarter" idx="12"/>
          </p:nvPr>
        </p:nvSpPr>
        <p:spPr/>
        <p:txBody>
          <a:bodyPr/>
          <a:lstStyle/>
          <a:p>
            <a:fld id="{6E796B70-2EF1-4991-9022-6C7BE8324475}" type="slidenum">
              <a:rPr lang="en-US" smtClean="0"/>
              <a:t>43</a:t>
            </a:fld>
            <a:endParaRPr lang="en-US"/>
          </a:p>
        </p:txBody>
      </p:sp>
      <p:sp>
        <p:nvSpPr>
          <p:cNvPr id="6" name="Rectangle: Rounded Corners 5">
            <a:extLst>
              <a:ext uri="{FF2B5EF4-FFF2-40B4-BE49-F238E27FC236}">
                <a16:creationId xmlns:a16="http://schemas.microsoft.com/office/drawing/2014/main" id="{AAF0F6B5-826A-FB7E-3DA9-7A1890B3D790}"/>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Rectangle 7">
            <a:extLst>
              <a:ext uri="{FF2B5EF4-FFF2-40B4-BE49-F238E27FC236}">
                <a16:creationId xmlns:a16="http://schemas.microsoft.com/office/drawing/2014/main" id="{E269C720-F989-8433-8C71-4DFD44576FF0}"/>
              </a:ext>
            </a:extLst>
          </p:cNvPr>
          <p:cNvSpPr/>
          <p:nvPr/>
        </p:nvSpPr>
        <p:spPr>
          <a:xfrm>
            <a:off x="2956559" y="3309210"/>
            <a:ext cx="6278882" cy="46800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sz="2000" dirty="0">
                <a:solidFill>
                  <a:schemeClr val="tx1"/>
                </a:solidFill>
                <a:latin typeface="+mn-ea"/>
              </a:rPr>
              <a:t>表 ７　候補者名の出現による動画数</a:t>
            </a:r>
          </a:p>
        </p:txBody>
      </p:sp>
      <p:graphicFrame>
        <p:nvGraphicFramePr>
          <p:cNvPr id="9" name="Table 8">
            <a:extLst>
              <a:ext uri="{FF2B5EF4-FFF2-40B4-BE49-F238E27FC236}">
                <a16:creationId xmlns:a16="http://schemas.microsoft.com/office/drawing/2014/main" id="{1CC6BB40-C6AC-58DB-BECF-B136454FBB27}"/>
              </a:ext>
            </a:extLst>
          </p:cNvPr>
          <p:cNvGraphicFramePr>
            <a:graphicFrameLocks noGrp="1"/>
          </p:cNvGraphicFramePr>
          <p:nvPr>
            <p:extLst>
              <p:ext uri="{D42A27DB-BD31-4B8C-83A1-F6EECF244321}">
                <p14:modId xmlns:p14="http://schemas.microsoft.com/office/powerpoint/2010/main" val="1381467543"/>
              </p:ext>
            </p:extLst>
          </p:nvPr>
        </p:nvGraphicFramePr>
        <p:xfrm>
          <a:off x="2383551" y="3777210"/>
          <a:ext cx="7424896" cy="1980000"/>
        </p:xfrm>
        <a:graphic>
          <a:graphicData uri="http://schemas.openxmlformats.org/drawingml/2006/table">
            <a:tbl>
              <a:tblPr firstRow="1" firstCol="1" bandRow="1"/>
              <a:tblGrid>
                <a:gridCol w="1856224">
                  <a:extLst>
                    <a:ext uri="{9D8B030D-6E8A-4147-A177-3AD203B41FA5}">
                      <a16:colId xmlns:a16="http://schemas.microsoft.com/office/drawing/2014/main" val="461983265"/>
                    </a:ext>
                  </a:extLst>
                </a:gridCol>
                <a:gridCol w="1856224">
                  <a:extLst>
                    <a:ext uri="{9D8B030D-6E8A-4147-A177-3AD203B41FA5}">
                      <a16:colId xmlns:a16="http://schemas.microsoft.com/office/drawing/2014/main" val="4036684118"/>
                    </a:ext>
                  </a:extLst>
                </a:gridCol>
                <a:gridCol w="1856224">
                  <a:extLst>
                    <a:ext uri="{9D8B030D-6E8A-4147-A177-3AD203B41FA5}">
                      <a16:colId xmlns:a16="http://schemas.microsoft.com/office/drawing/2014/main" val="2595996054"/>
                    </a:ext>
                  </a:extLst>
                </a:gridCol>
                <a:gridCol w="1856224">
                  <a:extLst>
                    <a:ext uri="{9D8B030D-6E8A-4147-A177-3AD203B41FA5}">
                      <a16:colId xmlns:a16="http://schemas.microsoft.com/office/drawing/2014/main" val="1668450560"/>
                    </a:ext>
                  </a:extLst>
                </a:gridCol>
              </a:tblGrid>
              <a:tr h="396000">
                <a:tc>
                  <a:txBody>
                    <a:bodyPr/>
                    <a:lstStyle/>
                    <a:p>
                      <a:pPr>
                        <a:lnSpc>
                          <a:spcPct val="107000"/>
                        </a:lnSpc>
                        <a:spcAft>
                          <a:spcPts val="800"/>
                        </a:spcAft>
                      </a:pPr>
                      <a:r>
                        <a:rPr lang="en-US" sz="2000" kern="100" dirty="0">
                          <a:effectLst/>
                          <a:latin typeface="+mn-ea"/>
                          <a:ea typeface="+mn-ea"/>
                          <a:cs typeface="Times New Roman" panose="02020603050405020304" pitchFamily="18" charset="0"/>
                        </a:rPr>
                        <a:t> </a:t>
                      </a:r>
                      <a:endParaRPr lang="ja-JP" sz="2000" kern="100" dirty="0">
                        <a:effectLst/>
                        <a:latin typeface="+mn-ea"/>
                        <a:ea typeface="+mn-ea"/>
                        <a:cs typeface="Times New Roman" panose="02020603050405020304" pitchFamily="18" charset="0"/>
                      </a:endParaRPr>
                    </a:p>
                  </a:txBody>
                  <a:tcPr marL="68580" marR="68580" marT="0" marB="0">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gridSpan="3">
                  <a:txBody>
                    <a:bodyPr/>
                    <a:lstStyle/>
                    <a:p>
                      <a:pPr algn="ctr">
                        <a:lnSpc>
                          <a:spcPct val="107000"/>
                        </a:lnSpc>
                        <a:spcAft>
                          <a:spcPts val="800"/>
                        </a:spcAft>
                      </a:pPr>
                      <a:r>
                        <a:rPr lang="ja-JP" sz="2000" b="1" kern="100" dirty="0">
                          <a:effectLst/>
                          <a:latin typeface="+mn-ea"/>
                          <a:ea typeface="+mn-ea"/>
                          <a:cs typeface="Times New Roman" panose="02020603050405020304" pitchFamily="18" charset="0"/>
                        </a:rPr>
                        <a:t>動画数</a:t>
                      </a:r>
                      <a:endParaRPr lang="ja-JP" sz="2000" kern="100" dirty="0">
                        <a:effectLst/>
                        <a:latin typeface="+mn-ea"/>
                        <a:ea typeface="+mn-ea"/>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hMerge="1">
                  <a:txBody>
                    <a:bodyPr/>
                    <a:lstStyle/>
                    <a:p>
                      <a:endParaRPr kumimoji="1" lang="ja-JP" altLang="en-US"/>
                    </a:p>
                  </a:txBody>
                  <a:tcPr/>
                </a:tc>
                <a:tc hMerge="1">
                  <a:txBody>
                    <a:bodyPr/>
                    <a:lstStyle/>
                    <a:p>
                      <a:endParaRPr kumimoji="1" lang="ja-JP" altLang="en-US"/>
                    </a:p>
                  </a:txBody>
                  <a:tcPr/>
                </a:tc>
                <a:extLst>
                  <a:ext uri="{0D108BD9-81ED-4DB2-BD59-A6C34878D82A}">
                    <a16:rowId xmlns:a16="http://schemas.microsoft.com/office/drawing/2014/main" val="263312046"/>
                  </a:ext>
                </a:extLst>
              </a:tr>
              <a:tr h="396000">
                <a:tc>
                  <a:txBody>
                    <a:bodyPr/>
                    <a:lstStyle/>
                    <a:p>
                      <a:pPr>
                        <a:lnSpc>
                          <a:spcPct val="107000"/>
                        </a:lnSpc>
                        <a:spcAft>
                          <a:spcPts val="800"/>
                        </a:spcAft>
                      </a:pPr>
                      <a:r>
                        <a:rPr lang="en-US" sz="2000" kern="100" dirty="0">
                          <a:effectLst/>
                          <a:latin typeface="+mn-ea"/>
                          <a:ea typeface="+mn-ea"/>
                          <a:cs typeface="Times New Roman" panose="02020603050405020304" pitchFamily="18" charset="0"/>
                        </a:rPr>
                        <a:t> </a:t>
                      </a:r>
                      <a:endParaRPr lang="ja-JP" sz="2000" kern="100" dirty="0">
                        <a:effectLst/>
                        <a:latin typeface="+mn-ea"/>
                        <a:ea typeface="+mn-ea"/>
                        <a:cs typeface="Times New Roman" panose="02020603050405020304" pitchFamily="18" charset="0"/>
                      </a:endParaRPr>
                    </a:p>
                  </a:txBody>
                  <a:tcPr marL="68580" marR="68580" marT="0" marB="0">
                    <a:lnL>
                      <a:noFill/>
                    </a:lnL>
                    <a:lnR>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lnSpc>
                          <a:spcPct val="107000"/>
                        </a:lnSpc>
                        <a:spcAft>
                          <a:spcPts val="800"/>
                        </a:spcAft>
                      </a:pPr>
                      <a:r>
                        <a:rPr lang="en-US" sz="2000" b="1" kern="100">
                          <a:effectLst/>
                          <a:latin typeface="+mn-ea"/>
                          <a:ea typeface="+mn-ea"/>
                          <a:cs typeface="Times New Roman" panose="02020603050405020304" pitchFamily="18" charset="0"/>
                        </a:rPr>
                        <a:t>description</a:t>
                      </a:r>
                      <a:endParaRPr lang="ja-JP" sz="2000" kern="100">
                        <a:effectLst/>
                        <a:latin typeface="+mn-ea"/>
                        <a:ea typeface="+mn-ea"/>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lnSpc>
                          <a:spcPct val="107000"/>
                        </a:lnSpc>
                        <a:spcAft>
                          <a:spcPts val="800"/>
                        </a:spcAft>
                      </a:pPr>
                      <a:r>
                        <a:rPr lang="en-US" sz="2000" b="1" kern="100">
                          <a:effectLst/>
                          <a:latin typeface="+mn-ea"/>
                          <a:ea typeface="+mn-ea"/>
                          <a:cs typeface="Times New Roman" panose="02020603050405020304" pitchFamily="18" charset="0"/>
                        </a:rPr>
                        <a:t>hashtags</a:t>
                      </a:r>
                      <a:endParaRPr lang="ja-JP" sz="2000" kern="100">
                        <a:effectLst/>
                        <a:latin typeface="+mn-ea"/>
                        <a:ea typeface="+mn-ea"/>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lnSpc>
                          <a:spcPct val="107000"/>
                        </a:lnSpc>
                        <a:spcAft>
                          <a:spcPts val="800"/>
                        </a:spcAft>
                      </a:pPr>
                      <a:r>
                        <a:rPr lang="ja-JP" sz="2000" b="1" kern="100">
                          <a:effectLst/>
                          <a:latin typeface="+mn-ea"/>
                          <a:ea typeface="+mn-ea"/>
                          <a:cs typeface="Times New Roman" panose="02020603050405020304" pitchFamily="18" charset="0"/>
                        </a:rPr>
                        <a:t>どちらでも</a:t>
                      </a:r>
                      <a:endParaRPr lang="ja-JP" sz="2000" kern="100">
                        <a:effectLst/>
                        <a:latin typeface="+mn-ea"/>
                        <a:ea typeface="+mn-ea"/>
                        <a:cs typeface="Times New Roman" panose="02020603050405020304" pitchFamily="18" charset="0"/>
                      </a:endParaRPr>
                    </a:p>
                  </a:txBody>
                  <a:tcPr marL="68580" marR="68580" marT="0" marB="0">
                    <a:lnL>
                      <a:noFill/>
                    </a:lnL>
                    <a:lnR>
                      <a:noFill/>
                    </a:lnR>
                    <a:lnT w="1270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07545915"/>
                  </a:ext>
                </a:extLst>
              </a:tr>
              <a:tr h="396000">
                <a:tc>
                  <a:txBody>
                    <a:bodyPr/>
                    <a:lstStyle/>
                    <a:p>
                      <a:pPr>
                        <a:lnSpc>
                          <a:spcPct val="107000"/>
                        </a:lnSpc>
                        <a:spcAft>
                          <a:spcPts val="800"/>
                        </a:spcAft>
                      </a:pPr>
                      <a:r>
                        <a:rPr lang="ja-JP" sz="2000" kern="100" dirty="0">
                          <a:effectLst/>
                          <a:latin typeface="+mn-ea"/>
                          <a:ea typeface="+mn-ea"/>
                          <a:cs typeface="Times New Roman" panose="02020603050405020304" pitchFamily="18" charset="0"/>
                        </a:rPr>
                        <a:t>アニス氏</a:t>
                      </a:r>
                    </a:p>
                  </a:txBody>
                  <a:tcPr marL="68580" marR="68580" marT="0" marB="0">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lnSpc>
                          <a:spcPct val="107000"/>
                        </a:lnSpc>
                        <a:spcAft>
                          <a:spcPts val="800"/>
                        </a:spcAft>
                      </a:pPr>
                      <a:r>
                        <a:rPr lang="en-US" sz="2000" kern="100" dirty="0">
                          <a:effectLst/>
                          <a:latin typeface="+mn-ea"/>
                          <a:ea typeface="+mn-ea"/>
                          <a:cs typeface="Times New Roman" panose="02020603050405020304" pitchFamily="18" charset="0"/>
                        </a:rPr>
                        <a:t>3,932</a:t>
                      </a:r>
                      <a:endParaRPr lang="ja-JP" sz="2000" kern="100" dirty="0">
                        <a:effectLst/>
                        <a:latin typeface="+mn-ea"/>
                        <a:ea typeface="+mn-ea"/>
                        <a:cs typeface="Times New Roman" panose="02020603050405020304" pitchFamily="18" charset="0"/>
                      </a:endParaRPr>
                    </a:p>
                  </a:txBody>
                  <a:tcPr marL="68580" marR="68580" marT="0" marB="0">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lnSpc>
                          <a:spcPct val="107000"/>
                        </a:lnSpc>
                        <a:spcAft>
                          <a:spcPts val="800"/>
                        </a:spcAft>
                      </a:pPr>
                      <a:r>
                        <a:rPr lang="en-US" sz="2000" kern="100" dirty="0">
                          <a:effectLst/>
                          <a:latin typeface="+mn-ea"/>
                          <a:ea typeface="+mn-ea"/>
                          <a:cs typeface="Times New Roman" panose="02020603050405020304" pitchFamily="18" charset="0"/>
                        </a:rPr>
                        <a:t>3,350</a:t>
                      </a:r>
                      <a:endParaRPr lang="ja-JP" sz="2000" kern="100" dirty="0">
                        <a:effectLst/>
                        <a:latin typeface="+mn-ea"/>
                        <a:ea typeface="+mn-ea"/>
                        <a:cs typeface="Times New Roman" panose="02020603050405020304" pitchFamily="18" charset="0"/>
                      </a:endParaRPr>
                    </a:p>
                  </a:txBody>
                  <a:tcPr marL="68580" marR="68580" marT="0" marB="0">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a:lnSpc>
                          <a:spcPct val="107000"/>
                        </a:lnSpc>
                        <a:spcAft>
                          <a:spcPts val="800"/>
                        </a:spcAft>
                      </a:pPr>
                      <a:r>
                        <a:rPr lang="en-US" sz="2000" kern="100" dirty="0">
                          <a:effectLst/>
                          <a:latin typeface="+mn-ea"/>
                          <a:ea typeface="+mn-ea"/>
                          <a:cs typeface="Times New Roman" panose="02020603050405020304" pitchFamily="18" charset="0"/>
                        </a:rPr>
                        <a:t>3,937</a:t>
                      </a:r>
                      <a:endParaRPr lang="ja-JP" sz="2000" kern="100" dirty="0">
                        <a:effectLst/>
                        <a:latin typeface="+mn-ea"/>
                        <a:ea typeface="+mn-ea"/>
                        <a:cs typeface="Times New Roman" panose="02020603050405020304" pitchFamily="18" charset="0"/>
                      </a:endParaRPr>
                    </a:p>
                  </a:txBody>
                  <a:tcPr marL="68580" marR="68580" marT="0" marB="0">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37620922"/>
                  </a:ext>
                </a:extLst>
              </a:tr>
              <a:tr h="396000">
                <a:tc>
                  <a:txBody>
                    <a:bodyPr/>
                    <a:lstStyle/>
                    <a:p>
                      <a:pPr>
                        <a:lnSpc>
                          <a:spcPct val="107000"/>
                        </a:lnSpc>
                        <a:spcAft>
                          <a:spcPts val="800"/>
                        </a:spcAft>
                      </a:pPr>
                      <a:r>
                        <a:rPr lang="ja-JP" sz="2000" kern="100" dirty="0">
                          <a:effectLst/>
                          <a:latin typeface="+mn-ea"/>
                          <a:ea typeface="+mn-ea"/>
                          <a:cs typeface="Times New Roman" panose="02020603050405020304" pitchFamily="18" charset="0"/>
                        </a:rPr>
                        <a:t>プラボウォ氏</a:t>
                      </a:r>
                    </a:p>
                  </a:txBody>
                  <a:tcPr marL="68580" marR="68580" marT="0" marB="0">
                    <a:lnL>
                      <a:noFill/>
                    </a:lnL>
                    <a:lnR>
                      <a:noFill/>
                    </a:lnR>
                    <a:lnT w="12700" cap="flat" cmpd="sng" algn="ctr">
                      <a:noFill/>
                      <a:prstDash val="solid"/>
                      <a:round/>
                      <a:headEnd type="none" w="med" len="med"/>
                      <a:tailEnd type="none" w="med" len="med"/>
                    </a:lnT>
                    <a:lnB>
                      <a:noFill/>
                    </a:lnB>
                    <a:noFill/>
                  </a:tcPr>
                </a:tc>
                <a:tc>
                  <a:txBody>
                    <a:bodyPr/>
                    <a:lstStyle/>
                    <a:p>
                      <a:pPr algn="r">
                        <a:lnSpc>
                          <a:spcPct val="107000"/>
                        </a:lnSpc>
                        <a:spcAft>
                          <a:spcPts val="800"/>
                        </a:spcAft>
                      </a:pPr>
                      <a:r>
                        <a:rPr lang="en-US" sz="2000" kern="100" dirty="0">
                          <a:effectLst/>
                          <a:latin typeface="+mn-ea"/>
                          <a:ea typeface="+mn-ea"/>
                          <a:cs typeface="Times New Roman" panose="02020603050405020304" pitchFamily="18" charset="0"/>
                        </a:rPr>
                        <a:t>6,029</a:t>
                      </a:r>
                      <a:endParaRPr lang="ja-JP" sz="2000" kern="100" dirty="0">
                        <a:effectLst/>
                        <a:latin typeface="+mn-ea"/>
                        <a:ea typeface="+mn-ea"/>
                        <a:cs typeface="Times New Roman" panose="02020603050405020304" pitchFamily="18" charset="0"/>
                      </a:endParaRPr>
                    </a:p>
                  </a:txBody>
                  <a:tcPr marL="68580" marR="68580" marT="0" marB="0">
                    <a:lnL>
                      <a:noFill/>
                    </a:lnL>
                    <a:lnR>
                      <a:noFill/>
                    </a:lnR>
                    <a:lnT w="12700" cap="flat" cmpd="sng" algn="ctr">
                      <a:noFill/>
                      <a:prstDash val="solid"/>
                      <a:round/>
                      <a:headEnd type="none" w="med" len="med"/>
                      <a:tailEnd type="none" w="med" len="med"/>
                    </a:lnT>
                    <a:lnB>
                      <a:noFill/>
                    </a:lnB>
                    <a:noFill/>
                  </a:tcPr>
                </a:tc>
                <a:tc>
                  <a:txBody>
                    <a:bodyPr/>
                    <a:lstStyle/>
                    <a:p>
                      <a:pPr algn="r">
                        <a:lnSpc>
                          <a:spcPct val="107000"/>
                        </a:lnSpc>
                        <a:spcAft>
                          <a:spcPts val="800"/>
                        </a:spcAft>
                      </a:pPr>
                      <a:r>
                        <a:rPr lang="en-US" sz="2000" kern="100">
                          <a:effectLst/>
                          <a:latin typeface="+mn-ea"/>
                          <a:ea typeface="+mn-ea"/>
                          <a:cs typeface="Times New Roman" panose="02020603050405020304" pitchFamily="18" charset="0"/>
                        </a:rPr>
                        <a:t>5,276</a:t>
                      </a:r>
                      <a:endParaRPr lang="ja-JP" sz="2000" kern="100">
                        <a:effectLst/>
                        <a:latin typeface="+mn-ea"/>
                        <a:ea typeface="+mn-ea"/>
                        <a:cs typeface="Times New Roman" panose="02020603050405020304" pitchFamily="18" charset="0"/>
                      </a:endParaRPr>
                    </a:p>
                  </a:txBody>
                  <a:tcPr marL="68580" marR="68580" marT="0" marB="0">
                    <a:lnL>
                      <a:noFill/>
                    </a:lnL>
                    <a:lnR>
                      <a:noFill/>
                    </a:lnR>
                    <a:lnT w="12700" cap="flat" cmpd="sng" algn="ctr">
                      <a:noFill/>
                      <a:prstDash val="solid"/>
                      <a:round/>
                      <a:headEnd type="none" w="med" len="med"/>
                      <a:tailEnd type="none" w="med" len="med"/>
                    </a:lnT>
                    <a:lnB>
                      <a:noFill/>
                    </a:lnB>
                    <a:noFill/>
                  </a:tcPr>
                </a:tc>
                <a:tc>
                  <a:txBody>
                    <a:bodyPr/>
                    <a:lstStyle/>
                    <a:p>
                      <a:pPr algn="r">
                        <a:lnSpc>
                          <a:spcPct val="107000"/>
                        </a:lnSpc>
                        <a:spcAft>
                          <a:spcPts val="800"/>
                        </a:spcAft>
                      </a:pPr>
                      <a:r>
                        <a:rPr lang="en-US" sz="2000" kern="100">
                          <a:effectLst/>
                          <a:latin typeface="+mn-ea"/>
                          <a:ea typeface="+mn-ea"/>
                          <a:cs typeface="Times New Roman" panose="02020603050405020304" pitchFamily="18" charset="0"/>
                        </a:rPr>
                        <a:t>6,036</a:t>
                      </a:r>
                      <a:endParaRPr lang="ja-JP" sz="2000" kern="100">
                        <a:effectLst/>
                        <a:latin typeface="+mn-ea"/>
                        <a:ea typeface="+mn-ea"/>
                        <a:cs typeface="Times New Roman" panose="02020603050405020304" pitchFamily="18" charset="0"/>
                      </a:endParaRPr>
                    </a:p>
                  </a:txBody>
                  <a:tcPr marL="68580" marR="68580" marT="0" marB="0">
                    <a:lnL>
                      <a:noFill/>
                    </a:lnL>
                    <a:lnR>
                      <a:noFill/>
                    </a:lnR>
                    <a:lnT w="12700" cap="flat" cmpd="sng" algn="ctr">
                      <a:noFill/>
                      <a:prstDash val="solid"/>
                      <a:round/>
                      <a:headEnd type="none" w="med" len="med"/>
                      <a:tailEnd type="none" w="med" len="med"/>
                    </a:lnT>
                    <a:lnB>
                      <a:noFill/>
                    </a:lnB>
                    <a:noFill/>
                  </a:tcPr>
                </a:tc>
                <a:extLst>
                  <a:ext uri="{0D108BD9-81ED-4DB2-BD59-A6C34878D82A}">
                    <a16:rowId xmlns:a16="http://schemas.microsoft.com/office/drawing/2014/main" val="2191661474"/>
                  </a:ext>
                </a:extLst>
              </a:tr>
              <a:tr h="396000">
                <a:tc>
                  <a:txBody>
                    <a:bodyPr/>
                    <a:lstStyle/>
                    <a:p>
                      <a:pPr>
                        <a:lnSpc>
                          <a:spcPct val="107000"/>
                        </a:lnSpc>
                        <a:spcAft>
                          <a:spcPts val="800"/>
                        </a:spcAft>
                      </a:pPr>
                      <a:r>
                        <a:rPr lang="ja-JP" sz="2000" kern="100">
                          <a:effectLst/>
                          <a:latin typeface="+mn-ea"/>
                          <a:ea typeface="+mn-ea"/>
                          <a:cs typeface="Times New Roman" panose="02020603050405020304" pitchFamily="18" charset="0"/>
                        </a:rPr>
                        <a:t>ガンジャル氏</a:t>
                      </a:r>
                    </a:p>
                  </a:txBody>
                  <a:tcPr marL="68580" marR="68580" marT="0" marB="0">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r">
                        <a:lnSpc>
                          <a:spcPct val="107000"/>
                        </a:lnSpc>
                        <a:spcAft>
                          <a:spcPts val="800"/>
                        </a:spcAft>
                      </a:pPr>
                      <a:r>
                        <a:rPr lang="en-US" sz="2000" kern="100" dirty="0">
                          <a:effectLst/>
                          <a:latin typeface="+mn-ea"/>
                          <a:ea typeface="+mn-ea"/>
                          <a:cs typeface="Times New Roman" panose="02020603050405020304" pitchFamily="18" charset="0"/>
                        </a:rPr>
                        <a:t>3,646</a:t>
                      </a:r>
                      <a:endParaRPr lang="ja-JP" sz="2000" kern="100" dirty="0">
                        <a:effectLst/>
                        <a:latin typeface="+mn-ea"/>
                        <a:ea typeface="+mn-ea"/>
                        <a:cs typeface="Times New Roman" panose="02020603050405020304" pitchFamily="18"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r">
                        <a:lnSpc>
                          <a:spcPct val="107000"/>
                        </a:lnSpc>
                        <a:spcAft>
                          <a:spcPts val="800"/>
                        </a:spcAft>
                      </a:pPr>
                      <a:r>
                        <a:rPr lang="en-US" sz="2000" kern="100" dirty="0">
                          <a:effectLst/>
                          <a:latin typeface="+mn-ea"/>
                          <a:ea typeface="+mn-ea"/>
                          <a:cs typeface="Times New Roman" panose="02020603050405020304" pitchFamily="18" charset="0"/>
                        </a:rPr>
                        <a:t>3,054</a:t>
                      </a:r>
                      <a:endParaRPr lang="ja-JP" sz="2000" kern="100" dirty="0">
                        <a:effectLst/>
                        <a:latin typeface="+mn-ea"/>
                        <a:ea typeface="+mn-ea"/>
                        <a:cs typeface="Times New Roman" panose="02020603050405020304" pitchFamily="18"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r">
                        <a:lnSpc>
                          <a:spcPct val="107000"/>
                        </a:lnSpc>
                        <a:spcAft>
                          <a:spcPts val="800"/>
                        </a:spcAft>
                      </a:pPr>
                      <a:r>
                        <a:rPr lang="en-US" sz="2000" kern="100" dirty="0">
                          <a:effectLst/>
                          <a:latin typeface="+mn-ea"/>
                          <a:ea typeface="+mn-ea"/>
                          <a:cs typeface="Times New Roman" panose="02020603050405020304" pitchFamily="18" charset="0"/>
                        </a:rPr>
                        <a:t>3,647</a:t>
                      </a:r>
                      <a:endParaRPr lang="ja-JP" sz="2000" kern="100" dirty="0">
                        <a:effectLst/>
                        <a:latin typeface="+mn-ea"/>
                        <a:ea typeface="+mn-ea"/>
                        <a:cs typeface="Times New Roman" panose="02020603050405020304" pitchFamily="18" charset="0"/>
                      </a:endParaRPr>
                    </a:p>
                  </a:txBody>
                  <a:tcPr marL="68580" marR="68580" marT="0" marB="0">
                    <a:lnL>
                      <a:noFill/>
                    </a:lnL>
                    <a:lnR>
                      <a:noFill/>
                    </a:lnR>
                    <a:lnT>
                      <a:noFill/>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695262117"/>
                  </a:ext>
                </a:extLst>
              </a:tr>
            </a:tbl>
          </a:graphicData>
        </a:graphic>
      </p:graphicFrame>
    </p:spTree>
    <p:extLst>
      <p:ext uri="{BB962C8B-B14F-4D97-AF65-F5344CB8AC3E}">
        <p14:creationId xmlns:p14="http://schemas.microsoft.com/office/powerpoint/2010/main" val="3495378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7E6CF8-447F-886C-9ACA-5DE711E8CD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D829C0B-1E54-ACF1-3F3B-E76E23BF5D31}"/>
              </a:ext>
            </a:extLst>
          </p:cNvPr>
          <p:cNvSpPr>
            <a:spLocks noGrp="1"/>
          </p:cNvSpPr>
          <p:nvPr>
            <p:ph type="title"/>
          </p:nvPr>
        </p:nvSpPr>
        <p:spPr/>
        <p:txBody>
          <a:bodyPr/>
          <a:lstStyle/>
          <a:p>
            <a:r>
              <a:rPr kumimoji="1" lang="en-US" altLang="ja-JP" b="1" dirty="0"/>
              <a:t>Video Classification</a:t>
            </a:r>
            <a:endParaRPr kumimoji="1" lang="ja-JP" altLang="en-US" b="1" dirty="0"/>
          </a:p>
        </p:txBody>
      </p:sp>
      <p:sp>
        <p:nvSpPr>
          <p:cNvPr id="3" name="Content Placeholder 2">
            <a:extLst>
              <a:ext uri="{FF2B5EF4-FFF2-40B4-BE49-F238E27FC236}">
                <a16:creationId xmlns:a16="http://schemas.microsoft.com/office/drawing/2014/main" id="{574D7293-C836-B74B-7AB7-3BF0CF13F1E4}"/>
              </a:ext>
            </a:extLst>
          </p:cNvPr>
          <p:cNvSpPr>
            <a:spLocks noGrp="1"/>
          </p:cNvSpPr>
          <p:nvPr>
            <p:ph idx="1"/>
          </p:nvPr>
        </p:nvSpPr>
        <p:spPr>
          <a:xfrm>
            <a:off x="838200" y="4680473"/>
            <a:ext cx="10515600" cy="1603375"/>
          </a:xfrm>
        </p:spPr>
        <p:txBody>
          <a:bodyPr>
            <a:normAutofit fontScale="85000" lnSpcReduction="20000"/>
          </a:bodyPr>
          <a:lstStyle/>
          <a:p>
            <a:r>
              <a:rPr kumimoji="1" lang="en-US" altLang="ja-JP" dirty="0">
                <a:latin typeface="+mn-ea"/>
              </a:rPr>
              <a:t>First stage: Classify video posts into three information sources</a:t>
            </a:r>
          </a:p>
          <a:p>
            <a:pPr lvl="1"/>
            <a:r>
              <a:rPr kumimoji="1" lang="en-US" altLang="ja-JP" dirty="0">
                <a:latin typeface="+mn-ea"/>
              </a:rPr>
              <a:t>Either “official”, “news”, or “third-party”</a:t>
            </a:r>
          </a:p>
          <a:p>
            <a:pPr lvl="1"/>
            <a:r>
              <a:rPr kumimoji="1" lang="en-US" altLang="ja-JP" dirty="0">
                <a:latin typeface="+mn-ea"/>
              </a:rPr>
              <a:t>By using hand-crafted channel names</a:t>
            </a:r>
          </a:p>
          <a:p>
            <a:r>
              <a:rPr kumimoji="1" lang="en-US" altLang="ja-JP" dirty="0">
                <a:latin typeface="+mn-ea"/>
              </a:rPr>
              <a:t>Second stage: Classify “third-party” into “News-like” or “Other”</a:t>
            </a:r>
          </a:p>
          <a:p>
            <a:pPr lvl="1"/>
            <a:r>
              <a:rPr kumimoji="1" lang="en-US" altLang="ja-JP" dirty="0">
                <a:latin typeface="+mn-ea"/>
              </a:rPr>
              <a:t>By using </a:t>
            </a:r>
            <a:r>
              <a:rPr kumimoji="1" lang="en-US" altLang="ja-JP" dirty="0" err="1">
                <a:latin typeface="+mn-ea"/>
              </a:rPr>
              <a:t>IndoBERT</a:t>
            </a:r>
            <a:r>
              <a:rPr kumimoji="1" lang="en-US" altLang="ja-JP" dirty="0">
                <a:latin typeface="+mn-ea"/>
              </a:rPr>
              <a:t> fine-tuned with pseudo training data</a:t>
            </a:r>
          </a:p>
        </p:txBody>
      </p:sp>
      <p:sp>
        <p:nvSpPr>
          <p:cNvPr id="5" name="Slide Number Placeholder 4">
            <a:extLst>
              <a:ext uri="{FF2B5EF4-FFF2-40B4-BE49-F238E27FC236}">
                <a16:creationId xmlns:a16="http://schemas.microsoft.com/office/drawing/2014/main" id="{CA1B58E4-E780-26C2-69B1-2859EE80D24B}"/>
              </a:ext>
            </a:extLst>
          </p:cNvPr>
          <p:cNvSpPr>
            <a:spLocks noGrp="1"/>
          </p:cNvSpPr>
          <p:nvPr>
            <p:ph type="sldNum" sz="quarter" idx="12"/>
          </p:nvPr>
        </p:nvSpPr>
        <p:spPr/>
        <p:txBody>
          <a:bodyPr/>
          <a:lstStyle/>
          <a:p>
            <a:fld id="{6E796B70-2EF1-4991-9022-6C7BE8324475}" type="slidenum">
              <a:rPr lang="en-US" smtClean="0"/>
              <a:t>4</a:t>
            </a:fld>
            <a:endParaRPr lang="en-US"/>
          </a:p>
        </p:txBody>
      </p:sp>
      <p:sp>
        <p:nvSpPr>
          <p:cNvPr id="6" name="Rectangle: Rounded Corners 5">
            <a:extLst>
              <a:ext uri="{FF2B5EF4-FFF2-40B4-BE49-F238E27FC236}">
                <a16:creationId xmlns:a16="http://schemas.microsoft.com/office/drawing/2014/main" id="{DB89B506-666B-98C5-E4CC-A10EC9F48BDA}"/>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8" name="図 17" descr="グラフィカル ユーザー インターフェイス, アプリケーション&#10;&#10;AI によって生成されたコンテンツは間違っている可能性があります。">
            <a:extLst>
              <a:ext uri="{FF2B5EF4-FFF2-40B4-BE49-F238E27FC236}">
                <a16:creationId xmlns:a16="http://schemas.microsoft.com/office/drawing/2014/main" id="{70C95FC1-630E-E8F6-E429-1B84642979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4666" y="1797775"/>
            <a:ext cx="10182667" cy="2882698"/>
          </a:xfrm>
          <a:prstGeom prst="rect">
            <a:avLst/>
          </a:prstGeom>
        </p:spPr>
      </p:pic>
      <p:sp>
        <p:nvSpPr>
          <p:cNvPr id="21" name="テキスト ボックス 20">
            <a:extLst>
              <a:ext uri="{FF2B5EF4-FFF2-40B4-BE49-F238E27FC236}">
                <a16:creationId xmlns:a16="http://schemas.microsoft.com/office/drawing/2014/main" id="{04DC1411-C57A-F5AF-144A-34EE27937B9A}"/>
              </a:ext>
            </a:extLst>
          </p:cNvPr>
          <p:cNvSpPr txBox="1"/>
          <p:nvPr/>
        </p:nvSpPr>
        <p:spPr>
          <a:xfrm>
            <a:off x="6273800" y="1793098"/>
            <a:ext cx="1469633" cy="461665"/>
          </a:xfrm>
          <a:prstGeom prst="rect">
            <a:avLst/>
          </a:prstGeom>
          <a:noFill/>
        </p:spPr>
        <p:txBody>
          <a:bodyPr wrap="none" rtlCol="0">
            <a:spAutoFit/>
          </a:bodyPr>
          <a:lstStyle/>
          <a:p>
            <a:r>
              <a:rPr kumimoji="1" lang="en-US" altLang="ja-JP" sz="2400" dirty="0">
                <a:solidFill>
                  <a:srgbClr val="FF0000"/>
                </a:solidFill>
              </a:rPr>
              <a:t>First Stage</a:t>
            </a:r>
            <a:endParaRPr kumimoji="1" lang="ja-JP" altLang="en-US" sz="2400">
              <a:solidFill>
                <a:srgbClr val="FF0000"/>
              </a:solidFill>
            </a:endParaRPr>
          </a:p>
        </p:txBody>
      </p:sp>
      <p:sp>
        <p:nvSpPr>
          <p:cNvPr id="23" name="テキスト ボックス 22">
            <a:extLst>
              <a:ext uri="{FF2B5EF4-FFF2-40B4-BE49-F238E27FC236}">
                <a16:creationId xmlns:a16="http://schemas.microsoft.com/office/drawing/2014/main" id="{C7E0DA00-8D06-730D-035C-7D5B6A393F70}"/>
              </a:ext>
            </a:extLst>
          </p:cNvPr>
          <p:cNvSpPr txBox="1"/>
          <p:nvPr/>
        </p:nvSpPr>
        <p:spPr>
          <a:xfrm>
            <a:off x="8826500" y="2764654"/>
            <a:ext cx="1844479" cy="461665"/>
          </a:xfrm>
          <a:prstGeom prst="rect">
            <a:avLst/>
          </a:prstGeom>
          <a:noFill/>
        </p:spPr>
        <p:txBody>
          <a:bodyPr wrap="none" rtlCol="0">
            <a:spAutoFit/>
          </a:bodyPr>
          <a:lstStyle/>
          <a:p>
            <a:r>
              <a:rPr kumimoji="1" lang="en-US" altLang="ja-JP" sz="2400" dirty="0">
                <a:solidFill>
                  <a:srgbClr val="FF0000"/>
                </a:solidFill>
              </a:rPr>
              <a:t>Second Stage</a:t>
            </a:r>
            <a:endParaRPr kumimoji="1" lang="ja-JP" altLang="en-US" sz="2400">
              <a:solidFill>
                <a:srgbClr val="FF0000"/>
              </a:solidFill>
            </a:endParaRPr>
          </a:p>
        </p:txBody>
      </p:sp>
    </p:spTree>
    <p:extLst>
      <p:ext uri="{BB962C8B-B14F-4D97-AF65-F5344CB8AC3E}">
        <p14:creationId xmlns:p14="http://schemas.microsoft.com/office/powerpoint/2010/main" val="32801521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359356A-72E2-A4C2-99AF-E21829632FC6}"/>
              </a:ext>
            </a:extLst>
          </p:cNvPr>
          <p:cNvSpPr>
            <a:spLocks noGrp="1"/>
          </p:cNvSpPr>
          <p:nvPr>
            <p:ph type="title"/>
          </p:nvPr>
        </p:nvSpPr>
        <p:spPr/>
        <p:txBody>
          <a:bodyPr/>
          <a:lstStyle/>
          <a:p>
            <a:r>
              <a:rPr kumimoji="1" lang="en-US" altLang="ja-JP" dirty="0"/>
              <a:t>Evaluation of Second Stage Classification</a:t>
            </a:r>
            <a:endParaRPr kumimoji="1" lang="ja-JP" altLang="en-US"/>
          </a:p>
        </p:txBody>
      </p:sp>
      <p:sp>
        <p:nvSpPr>
          <p:cNvPr id="3" name="コンテンツ プレースホルダー 2">
            <a:extLst>
              <a:ext uri="{FF2B5EF4-FFF2-40B4-BE49-F238E27FC236}">
                <a16:creationId xmlns:a16="http://schemas.microsoft.com/office/drawing/2014/main" id="{CA468E24-C96A-3A9C-C838-AF54054296E4}"/>
              </a:ext>
            </a:extLst>
          </p:cNvPr>
          <p:cNvSpPr>
            <a:spLocks noGrp="1"/>
          </p:cNvSpPr>
          <p:nvPr>
            <p:ph idx="1"/>
          </p:nvPr>
        </p:nvSpPr>
        <p:spPr/>
        <p:txBody>
          <a:bodyPr/>
          <a:lstStyle/>
          <a:p>
            <a:r>
              <a:rPr kumimoji="1" lang="en-US" altLang="ja-JP" dirty="0"/>
              <a:t>Classify transcripts of Third-party videos into either “news-line” or “other”.</a:t>
            </a:r>
          </a:p>
          <a:p>
            <a:r>
              <a:rPr kumimoji="1" lang="en-US" altLang="ja-JP" dirty="0"/>
              <a:t>Employed pre-trained model </a:t>
            </a:r>
            <a:r>
              <a:rPr kumimoji="1" lang="en-US" altLang="ja-JP" dirty="0" err="1"/>
              <a:t>IndoBERT</a:t>
            </a:r>
            <a:r>
              <a:rPr kumimoji="1" lang="en-US" altLang="ja-JP" dirty="0"/>
              <a:t>.</a:t>
            </a:r>
          </a:p>
          <a:p>
            <a:r>
              <a:rPr kumimoji="1" lang="en-US" altLang="ja-JP" dirty="0"/>
              <a:t>Fine-tuned by 9,000 transcripts labeled “News” and “Third-Party” in the first stage classification.</a:t>
            </a:r>
          </a:p>
          <a:p>
            <a:pPr lvl="1"/>
            <a:r>
              <a:rPr kumimoji="1" lang="en-US" altLang="ja-JP" dirty="0"/>
              <a:t>regarding “News” as “news-like” and “</a:t>
            </a:r>
            <a:r>
              <a:rPr kumimoji="1" lang="en-US" altLang="ja-JP" dirty="0" err="1"/>
              <a:t>Thrid</a:t>
            </a:r>
            <a:r>
              <a:rPr kumimoji="1" lang="en-US" altLang="ja-JP" dirty="0"/>
              <a:t>-party” as “other”</a:t>
            </a:r>
            <a:endParaRPr kumimoji="1" lang="ja-JP" altLang="en-US"/>
          </a:p>
        </p:txBody>
      </p:sp>
      <p:sp>
        <p:nvSpPr>
          <p:cNvPr id="5" name="スライド番号プレースホルダー 4">
            <a:extLst>
              <a:ext uri="{FF2B5EF4-FFF2-40B4-BE49-F238E27FC236}">
                <a16:creationId xmlns:a16="http://schemas.microsoft.com/office/drawing/2014/main" id="{C13075E5-832B-7845-DC82-66FE28BCE60A}"/>
              </a:ext>
            </a:extLst>
          </p:cNvPr>
          <p:cNvSpPr>
            <a:spLocks noGrp="1"/>
          </p:cNvSpPr>
          <p:nvPr>
            <p:ph type="sldNum" sz="quarter" idx="12"/>
          </p:nvPr>
        </p:nvSpPr>
        <p:spPr/>
        <p:txBody>
          <a:bodyPr/>
          <a:lstStyle/>
          <a:p>
            <a:fld id="{6E796B70-2EF1-4991-9022-6C7BE8324475}" type="slidenum">
              <a:rPr lang="en-US" smtClean="0"/>
              <a:t>5</a:t>
            </a:fld>
            <a:endParaRPr lang="en-US"/>
          </a:p>
        </p:txBody>
      </p:sp>
      <p:graphicFrame>
        <p:nvGraphicFramePr>
          <p:cNvPr id="6" name="Table 2">
            <a:extLst>
              <a:ext uri="{FF2B5EF4-FFF2-40B4-BE49-F238E27FC236}">
                <a16:creationId xmlns:a16="http://schemas.microsoft.com/office/drawing/2014/main" id="{0A57B817-16A8-DE12-8311-EF951F9CF24E}"/>
              </a:ext>
            </a:extLst>
          </p:cNvPr>
          <p:cNvGraphicFramePr>
            <a:graphicFrameLocks noGrp="1"/>
          </p:cNvGraphicFramePr>
          <p:nvPr>
            <p:extLst>
              <p:ext uri="{D42A27DB-BD31-4B8C-83A1-F6EECF244321}">
                <p14:modId xmlns:p14="http://schemas.microsoft.com/office/powerpoint/2010/main" val="712045717"/>
              </p:ext>
            </p:extLst>
          </p:nvPr>
        </p:nvGraphicFramePr>
        <p:xfrm>
          <a:off x="1226723" y="4195763"/>
          <a:ext cx="3663436" cy="1981200"/>
        </p:xfrm>
        <a:graphic>
          <a:graphicData uri="http://schemas.openxmlformats.org/drawingml/2006/table">
            <a:tbl>
              <a:tblPr firstRow="1" lastRow="1" bandRow="1">
                <a:tableStyleId>{9D7B26C5-4107-4FEC-AEDC-1716B250A1EF}</a:tableStyleId>
              </a:tblPr>
              <a:tblGrid>
                <a:gridCol w="1863436">
                  <a:extLst>
                    <a:ext uri="{9D8B030D-6E8A-4147-A177-3AD203B41FA5}">
                      <a16:colId xmlns:a16="http://schemas.microsoft.com/office/drawing/2014/main" val="1715875394"/>
                    </a:ext>
                  </a:extLst>
                </a:gridCol>
                <a:gridCol w="1800000">
                  <a:extLst>
                    <a:ext uri="{9D8B030D-6E8A-4147-A177-3AD203B41FA5}">
                      <a16:colId xmlns:a16="http://schemas.microsoft.com/office/drawing/2014/main" val="2388287482"/>
                    </a:ext>
                  </a:extLst>
                </a:gridCol>
              </a:tblGrid>
              <a:tr h="396000">
                <a:tc>
                  <a:txBody>
                    <a:bodyPr/>
                    <a:lstStyle/>
                    <a:p>
                      <a:endParaRPr lang="en-US" sz="2000" dirty="0">
                        <a:latin typeface="+mn-ea"/>
                        <a:ea typeface="+mn-ea"/>
                      </a:endParaRPr>
                    </a:p>
                  </a:txBody>
                  <a:tcPr anchor="ctr"/>
                </a:tc>
                <a:tc>
                  <a:txBody>
                    <a:bodyPr/>
                    <a:lstStyle/>
                    <a:p>
                      <a:pPr algn="ctr"/>
                      <a:r>
                        <a:rPr lang="en-US" altLang="ja-JP" sz="2000" dirty="0">
                          <a:latin typeface="+mn-ea"/>
                          <a:ea typeface="+mn-ea"/>
                        </a:rPr>
                        <a:t>test</a:t>
                      </a:r>
                      <a:r>
                        <a:rPr lang="ja-JP" altLang="en-US" sz="2000">
                          <a:latin typeface="+mn-ea"/>
                          <a:ea typeface="+mn-ea"/>
                        </a:rPr>
                        <a:t> </a:t>
                      </a:r>
                      <a:r>
                        <a:rPr lang="en-US" altLang="ja-JP" sz="2000" dirty="0">
                          <a:latin typeface="+mn-ea"/>
                          <a:ea typeface="+mn-ea"/>
                        </a:rPr>
                        <a:t>(1,000)</a:t>
                      </a:r>
                      <a:endParaRPr lang="en-US" sz="2000" dirty="0">
                        <a:latin typeface="+mn-ea"/>
                        <a:ea typeface="+mn-ea"/>
                      </a:endParaRPr>
                    </a:p>
                  </a:txBody>
                  <a:tcPr anchor="ctr"/>
                </a:tc>
                <a:extLst>
                  <a:ext uri="{0D108BD9-81ED-4DB2-BD59-A6C34878D82A}">
                    <a16:rowId xmlns:a16="http://schemas.microsoft.com/office/drawing/2014/main" val="2539098440"/>
                  </a:ext>
                </a:extLst>
              </a:tr>
              <a:tr h="396000">
                <a:tc>
                  <a:txBody>
                    <a:bodyPr/>
                    <a:lstStyle/>
                    <a:p>
                      <a:r>
                        <a:rPr lang="en-US" sz="2000" b="0" i="0" kern="1200" dirty="0">
                          <a:solidFill>
                            <a:schemeClr val="tx1"/>
                          </a:solidFill>
                          <a:effectLst/>
                          <a:latin typeface="+mn-ea"/>
                          <a:ea typeface="+mn-ea"/>
                          <a:cs typeface="+mn-cs"/>
                        </a:rPr>
                        <a:t>Accuracy</a:t>
                      </a:r>
                      <a:endParaRPr lang="en-US" sz="2000" dirty="0">
                        <a:latin typeface="+mn-ea"/>
                        <a:ea typeface="+mn-ea"/>
                      </a:endParaRPr>
                    </a:p>
                  </a:txBody>
                  <a:tcPr anchor="ctr">
                    <a:solidFill>
                      <a:schemeClr val="bg1"/>
                    </a:solidFill>
                  </a:tcPr>
                </a:tc>
                <a:tc>
                  <a:txBody>
                    <a:bodyPr/>
                    <a:lstStyle/>
                    <a:p>
                      <a:pPr algn="ctr"/>
                      <a:r>
                        <a:rPr lang="en-US" sz="2000" b="0" i="0" kern="1200" dirty="0">
                          <a:solidFill>
                            <a:schemeClr val="tx1"/>
                          </a:solidFill>
                          <a:effectLst/>
                          <a:latin typeface="+mn-ea"/>
                          <a:ea typeface="+mn-ea"/>
                          <a:cs typeface="+mn-cs"/>
                        </a:rPr>
                        <a:t>0.9091</a:t>
                      </a:r>
                      <a:endParaRPr lang="en-US" sz="2000" b="0" dirty="0">
                        <a:latin typeface="+mn-ea"/>
                        <a:ea typeface="+mn-ea"/>
                      </a:endParaRPr>
                    </a:p>
                  </a:txBody>
                  <a:tcPr anchor="ctr">
                    <a:solidFill>
                      <a:schemeClr val="bg1"/>
                    </a:solidFill>
                  </a:tcPr>
                </a:tc>
                <a:extLst>
                  <a:ext uri="{0D108BD9-81ED-4DB2-BD59-A6C34878D82A}">
                    <a16:rowId xmlns:a16="http://schemas.microsoft.com/office/drawing/2014/main" val="2821762799"/>
                  </a:ext>
                </a:extLst>
              </a:tr>
              <a:tr h="396000">
                <a:tc>
                  <a:txBody>
                    <a:bodyPr/>
                    <a:lstStyle/>
                    <a:p>
                      <a:r>
                        <a:rPr lang="en-US" sz="2000" b="0" i="0" kern="1200" dirty="0">
                          <a:solidFill>
                            <a:schemeClr val="tx1"/>
                          </a:solidFill>
                          <a:effectLst/>
                          <a:latin typeface="+mn-ea"/>
                          <a:ea typeface="+mn-ea"/>
                          <a:cs typeface="+mn-cs"/>
                        </a:rPr>
                        <a:t>Precision</a:t>
                      </a:r>
                      <a:endParaRPr lang="en-US" sz="2000" dirty="0">
                        <a:latin typeface="+mn-ea"/>
                        <a:ea typeface="+mn-ea"/>
                      </a:endParaRPr>
                    </a:p>
                  </a:txBody>
                  <a:tcPr anchor="ctr">
                    <a:solidFill>
                      <a:schemeClr val="bg1"/>
                    </a:solidFill>
                  </a:tcPr>
                </a:tc>
                <a:tc>
                  <a:txBody>
                    <a:bodyPr/>
                    <a:lstStyle/>
                    <a:p>
                      <a:pPr algn="ctr"/>
                      <a:r>
                        <a:rPr lang="en-US" sz="2000" b="0" i="0" kern="1200" dirty="0">
                          <a:solidFill>
                            <a:srgbClr val="0070C0"/>
                          </a:solidFill>
                          <a:effectLst/>
                          <a:latin typeface="+mn-ea"/>
                          <a:ea typeface="+mn-ea"/>
                          <a:cs typeface="+mn-cs"/>
                        </a:rPr>
                        <a:t>0.4000</a:t>
                      </a:r>
                      <a:endParaRPr lang="en-US" sz="2000" b="0" dirty="0">
                        <a:solidFill>
                          <a:srgbClr val="0070C0"/>
                        </a:solidFill>
                        <a:latin typeface="+mn-ea"/>
                        <a:ea typeface="+mn-ea"/>
                      </a:endParaRPr>
                    </a:p>
                  </a:txBody>
                  <a:tcPr anchor="ctr">
                    <a:solidFill>
                      <a:schemeClr val="bg1"/>
                    </a:solidFill>
                  </a:tcPr>
                </a:tc>
                <a:extLst>
                  <a:ext uri="{0D108BD9-81ED-4DB2-BD59-A6C34878D82A}">
                    <a16:rowId xmlns:a16="http://schemas.microsoft.com/office/drawing/2014/main" val="3162700688"/>
                  </a:ext>
                </a:extLst>
              </a:tr>
              <a:tr h="396000">
                <a:tc>
                  <a:txBody>
                    <a:bodyPr/>
                    <a:lstStyle/>
                    <a:p>
                      <a:r>
                        <a:rPr lang="en-US" sz="2000" b="0" i="0" kern="1200" dirty="0">
                          <a:solidFill>
                            <a:schemeClr val="tx1"/>
                          </a:solidFill>
                          <a:effectLst/>
                          <a:latin typeface="+mn-ea"/>
                          <a:ea typeface="+mn-ea"/>
                          <a:cs typeface="+mn-cs"/>
                        </a:rPr>
                        <a:t>Recall</a:t>
                      </a:r>
                      <a:endParaRPr lang="en-US" sz="2000" dirty="0">
                        <a:latin typeface="+mn-ea"/>
                        <a:ea typeface="+mn-ea"/>
                      </a:endParaRPr>
                    </a:p>
                  </a:txBody>
                  <a:tcPr anchor="ctr">
                    <a:lnB w="12700" cmpd="sng">
                      <a:noFill/>
                    </a:lnB>
                    <a:solidFill>
                      <a:schemeClr val="bg1"/>
                    </a:solidFill>
                  </a:tcPr>
                </a:tc>
                <a:tc>
                  <a:txBody>
                    <a:bodyPr/>
                    <a:lstStyle/>
                    <a:p>
                      <a:pPr algn="ctr"/>
                      <a:r>
                        <a:rPr lang="en-US" sz="2000" b="0" i="0" kern="1200" dirty="0">
                          <a:solidFill>
                            <a:srgbClr val="0070C0"/>
                          </a:solidFill>
                          <a:effectLst/>
                          <a:latin typeface="+mn-ea"/>
                          <a:ea typeface="+mn-ea"/>
                          <a:cs typeface="+mn-cs"/>
                        </a:rPr>
                        <a:t>0.2222</a:t>
                      </a:r>
                      <a:endParaRPr lang="en-US" sz="2000" b="0" dirty="0">
                        <a:solidFill>
                          <a:srgbClr val="0070C0"/>
                        </a:solidFill>
                        <a:latin typeface="+mn-ea"/>
                        <a:ea typeface="+mn-ea"/>
                      </a:endParaRPr>
                    </a:p>
                  </a:txBody>
                  <a:tcPr anchor="ctr">
                    <a:lnB w="12700" cmpd="sng">
                      <a:noFill/>
                    </a:lnB>
                    <a:solidFill>
                      <a:schemeClr val="bg1"/>
                    </a:solidFill>
                  </a:tcPr>
                </a:tc>
                <a:extLst>
                  <a:ext uri="{0D108BD9-81ED-4DB2-BD59-A6C34878D82A}">
                    <a16:rowId xmlns:a16="http://schemas.microsoft.com/office/drawing/2014/main" val="2267069216"/>
                  </a:ext>
                </a:extLst>
              </a:tr>
              <a:tr h="396000">
                <a:tc>
                  <a:txBody>
                    <a:bodyPr/>
                    <a:lstStyle/>
                    <a:p>
                      <a:r>
                        <a:rPr lang="en-US" sz="2000" b="0" i="0" kern="1200" dirty="0">
                          <a:solidFill>
                            <a:schemeClr val="tx1"/>
                          </a:solidFill>
                          <a:effectLst/>
                          <a:latin typeface="+mn-ea"/>
                          <a:ea typeface="+mn-ea"/>
                          <a:cs typeface="+mn-cs"/>
                        </a:rPr>
                        <a:t>F1 Score</a:t>
                      </a:r>
                      <a:endParaRPr lang="en-US" sz="2000" dirty="0">
                        <a:latin typeface="+mn-ea"/>
                        <a:ea typeface="+mn-ea"/>
                      </a:endParaRPr>
                    </a:p>
                  </a:txBody>
                  <a:tcPr anchor="ct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a:r>
                        <a:rPr lang="en-US" sz="2000" b="0" i="0" kern="1200" dirty="0">
                          <a:solidFill>
                            <a:srgbClr val="0070C0"/>
                          </a:solidFill>
                          <a:effectLst/>
                          <a:latin typeface="+mn-ea"/>
                          <a:ea typeface="+mn-ea"/>
                          <a:cs typeface="+mn-cs"/>
                        </a:rPr>
                        <a:t>0.2857</a:t>
                      </a:r>
                      <a:endParaRPr lang="en-US" sz="2000" b="0" dirty="0">
                        <a:solidFill>
                          <a:srgbClr val="0070C0"/>
                        </a:solidFill>
                        <a:latin typeface="+mn-ea"/>
                        <a:ea typeface="+mn-ea"/>
                      </a:endParaRPr>
                    </a:p>
                  </a:txBody>
                  <a:tcPr anchor="ctr">
                    <a:lnL>
                      <a:noFill/>
                    </a:lnL>
                    <a:lnR w="12700" cap="flat" cmpd="sng" algn="ctr">
                      <a:no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937032391"/>
                  </a:ext>
                </a:extLst>
              </a:tr>
            </a:tbl>
          </a:graphicData>
        </a:graphic>
      </p:graphicFrame>
      <p:sp>
        <p:nvSpPr>
          <p:cNvPr id="8" name="コンテンツ プレースホルダー 2">
            <a:extLst>
              <a:ext uri="{FF2B5EF4-FFF2-40B4-BE49-F238E27FC236}">
                <a16:creationId xmlns:a16="http://schemas.microsoft.com/office/drawing/2014/main" id="{DCABA8F0-E1DF-2C4E-42B5-75F987735023}"/>
              </a:ext>
            </a:extLst>
          </p:cNvPr>
          <p:cNvSpPr txBox="1">
            <a:spLocks/>
          </p:cNvSpPr>
          <p:nvPr/>
        </p:nvSpPr>
        <p:spPr>
          <a:xfrm>
            <a:off x="1021081" y="3984039"/>
            <a:ext cx="10515600" cy="4351338"/>
          </a:xfrm>
          <a:prstGeom prst="rect">
            <a:avLst/>
          </a:prstGeom>
        </p:spPr>
        <p:txBody>
          <a:bodyPr vert="horz" lIns="91440" tIns="45720" rIns="91440" bIns="45720" rtlCol="0">
            <a:normAutofit/>
          </a:bodyPr>
          <a:lstStyle>
            <a:lvl1pPr marL="541338" indent="-541338" algn="l" defTabSz="914400" rtl="0" eaLnBrk="1" latinLnBrk="0" hangingPunct="1">
              <a:lnSpc>
                <a:spcPct val="90000"/>
              </a:lnSpc>
              <a:spcBef>
                <a:spcPts val="1000"/>
              </a:spcBef>
              <a:buClr>
                <a:schemeClr val="accent1"/>
              </a:buClr>
              <a:buFont typeface="Wingdings" panose="05000000000000000000" pitchFamily="2" charset="2"/>
              <a:buChar char="n"/>
              <a:defRPr sz="2400" kern="1200">
                <a:solidFill>
                  <a:schemeClr val="tx1"/>
                </a:solidFill>
                <a:latin typeface="+mn-lt"/>
                <a:ea typeface="+mn-ea"/>
                <a:cs typeface="+mn-cs"/>
              </a:defRPr>
            </a:lvl1pPr>
            <a:lvl2pPr marL="801688" indent="-228600" algn="l" defTabSz="914400" rtl="0" eaLnBrk="1" latinLnBrk="0" hangingPunct="1">
              <a:lnSpc>
                <a:spcPct val="9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66813" indent="-365125" algn="l" defTabSz="914400" rtl="0" eaLnBrk="1" latinLnBrk="0" hangingPunct="1">
              <a:lnSpc>
                <a:spcPct val="90000"/>
              </a:lnSpc>
              <a:spcBef>
                <a:spcPts val="500"/>
              </a:spcBef>
              <a:buClr>
                <a:schemeClr val="accent1"/>
              </a:buClr>
              <a:buFont typeface="Calibri" panose="020F0502020204030204" pitchFamily="34" charset="0"/>
              <a:buChar char="→"/>
              <a:defRPr sz="2400" kern="1200">
                <a:solidFill>
                  <a:schemeClr val="tx1"/>
                </a:solidFill>
                <a:latin typeface="+mn-lt"/>
                <a:ea typeface="+mn-ea"/>
                <a:cs typeface="+mn-cs"/>
              </a:defRPr>
            </a:lvl3pPr>
            <a:lvl4pPr marL="1436688" indent="-228600"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solidFill>
                <a:latin typeface="+mn-lt"/>
                <a:ea typeface="+mn-ea"/>
                <a:cs typeface="+mn-cs"/>
              </a:defRPr>
            </a:lvl4pPr>
            <a:lvl5pPr marL="1708150" indent="-228600"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kumimoji="1" lang="ja-JP" altLang="en-US"/>
          </a:p>
        </p:txBody>
      </p:sp>
      <p:sp>
        <p:nvSpPr>
          <p:cNvPr id="9" name="コンテンツ プレースホルダー 2">
            <a:extLst>
              <a:ext uri="{FF2B5EF4-FFF2-40B4-BE49-F238E27FC236}">
                <a16:creationId xmlns:a16="http://schemas.microsoft.com/office/drawing/2014/main" id="{003D260E-C792-B90F-5FBC-E9E186F947F7}"/>
              </a:ext>
            </a:extLst>
          </p:cNvPr>
          <p:cNvSpPr txBox="1">
            <a:spLocks/>
          </p:cNvSpPr>
          <p:nvPr/>
        </p:nvSpPr>
        <p:spPr>
          <a:xfrm>
            <a:off x="5400649" y="4375944"/>
            <a:ext cx="5442660" cy="1620837"/>
          </a:xfrm>
          <a:prstGeom prst="rect">
            <a:avLst/>
          </a:prstGeom>
        </p:spPr>
        <p:txBody>
          <a:bodyPr vert="horz" lIns="91440" tIns="45720" rIns="91440" bIns="45720" rtlCol="0">
            <a:normAutofit/>
          </a:bodyPr>
          <a:lstStyle>
            <a:lvl1pPr marL="541338" indent="-541338" algn="l" defTabSz="914400" rtl="0" eaLnBrk="1" latinLnBrk="0" hangingPunct="1">
              <a:lnSpc>
                <a:spcPct val="90000"/>
              </a:lnSpc>
              <a:spcBef>
                <a:spcPts val="1000"/>
              </a:spcBef>
              <a:buClr>
                <a:schemeClr val="accent1"/>
              </a:buClr>
              <a:buFont typeface="Wingdings" panose="05000000000000000000" pitchFamily="2" charset="2"/>
              <a:buChar char="n"/>
              <a:defRPr sz="2400" kern="1200">
                <a:solidFill>
                  <a:schemeClr val="tx1"/>
                </a:solidFill>
                <a:latin typeface="+mn-lt"/>
                <a:ea typeface="+mn-ea"/>
                <a:cs typeface="+mn-cs"/>
              </a:defRPr>
            </a:lvl1pPr>
            <a:lvl2pPr marL="801688" indent="-228600" algn="l" defTabSz="914400" rtl="0" eaLnBrk="1" latinLnBrk="0" hangingPunct="1">
              <a:lnSpc>
                <a:spcPct val="90000"/>
              </a:lnSpc>
              <a:spcBef>
                <a:spcPts val="500"/>
              </a:spcBef>
              <a:buClr>
                <a:schemeClr val="accent1"/>
              </a:buClr>
              <a:buFont typeface="Arial" panose="020B0604020202020204" pitchFamily="34" charset="0"/>
              <a:buChar char="•"/>
              <a:defRPr sz="2400" kern="1200">
                <a:solidFill>
                  <a:schemeClr val="tx1"/>
                </a:solidFill>
                <a:latin typeface="+mn-lt"/>
                <a:ea typeface="+mn-ea"/>
                <a:cs typeface="+mn-cs"/>
              </a:defRPr>
            </a:lvl2pPr>
            <a:lvl3pPr marL="1166813" indent="-365125" algn="l" defTabSz="914400" rtl="0" eaLnBrk="1" latinLnBrk="0" hangingPunct="1">
              <a:lnSpc>
                <a:spcPct val="90000"/>
              </a:lnSpc>
              <a:spcBef>
                <a:spcPts val="500"/>
              </a:spcBef>
              <a:buClr>
                <a:schemeClr val="accent1"/>
              </a:buClr>
              <a:buFont typeface="Calibri" panose="020F0502020204030204" pitchFamily="34" charset="0"/>
              <a:buChar char="→"/>
              <a:defRPr sz="2400" kern="1200">
                <a:solidFill>
                  <a:schemeClr val="tx1"/>
                </a:solidFill>
                <a:latin typeface="+mn-lt"/>
                <a:ea typeface="+mn-ea"/>
                <a:cs typeface="+mn-cs"/>
              </a:defRPr>
            </a:lvl3pPr>
            <a:lvl4pPr marL="1436688" indent="-228600"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solidFill>
                <a:latin typeface="+mn-lt"/>
                <a:ea typeface="+mn-ea"/>
                <a:cs typeface="+mn-cs"/>
              </a:defRPr>
            </a:lvl4pPr>
            <a:lvl5pPr marL="1708150" indent="-228600" algn="l" defTabSz="914400" rtl="0" eaLnBrk="1" latinLnBrk="0" hangingPunct="1">
              <a:lnSpc>
                <a:spcPct val="90000"/>
              </a:lnSpc>
              <a:spcBef>
                <a:spcPts val="500"/>
              </a:spcBef>
              <a:buClr>
                <a:schemeClr val="accent1"/>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buFont typeface="Wingdings" pitchFamily="2" charset="2"/>
              <a:buChar char="n"/>
            </a:pPr>
            <a:r>
              <a:rPr kumimoji="1" lang="en-US" altLang="ja-JP" sz="2400" dirty="0"/>
              <a:t>The performance was not satisfactory in terms of precision and recall.</a:t>
            </a:r>
          </a:p>
          <a:p>
            <a:pPr marL="0" indent="0">
              <a:buNone/>
            </a:pPr>
            <a:r>
              <a:rPr kumimoji="1" lang="ja-JP" altLang="en-US">
                <a:solidFill>
                  <a:srgbClr val="FF0000"/>
                </a:solidFill>
              </a:rPr>
              <a:t>→  </a:t>
            </a:r>
            <a:r>
              <a:rPr kumimoji="1" lang="en-US" altLang="ja-JP" dirty="0">
                <a:solidFill>
                  <a:srgbClr val="FF0000"/>
                </a:solidFill>
              </a:rPr>
              <a:t>We decided to focus on “Third-Party” as a whole  for further analysis.</a:t>
            </a:r>
            <a:endParaRPr kumimoji="1" lang="ja-JP" altLang="en-US">
              <a:solidFill>
                <a:srgbClr val="FF0000"/>
              </a:solidFill>
            </a:endParaRPr>
          </a:p>
          <a:p>
            <a:endParaRPr kumimoji="1" lang="en-US" altLang="ja-JP" dirty="0"/>
          </a:p>
        </p:txBody>
      </p:sp>
    </p:spTree>
    <p:extLst>
      <p:ext uri="{BB962C8B-B14F-4D97-AF65-F5344CB8AC3E}">
        <p14:creationId xmlns:p14="http://schemas.microsoft.com/office/powerpoint/2010/main" val="1845258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0BC224-8C29-396F-A67F-7E41B18520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A3803F7-4CCC-2B48-6470-08ACEA2825F1}"/>
              </a:ext>
            </a:extLst>
          </p:cNvPr>
          <p:cNvSpPr>
            <a:spLocks noGrp="1"/>
          </p:cNvSpPr>
          <p:nvPr>
            <p:ph type="title"/>
          </p:nvPr>
        </p:nvSpPr>
        <p:spPr/>
        <p:txBody>
          <a:bodyPr/>
          <a:lstStyle/>
          <a:p>
            <a:r>
              <a:rPr kumimoji="1" lang="en-US" altLang="ja-JP" b="1" dirty="0"/>
              <a:t>Sentiment </a:t>
            </a:r>
            <a:r>
              <a:rPr kumimoji="1" lang="en-US" altLang="ja-JP" dirty="0"/>
              <a:t>A</a:t>
            </a:r>
            <a:r>
              <a:rPr kumimoji="1" lang="en-US" altLang="ja-JP" b="1" dirty="0"/>
              <a:t>nalysis</a:t>
            </a:r>
            <a:endParaRPr kumimoji="1" lang="ja-JP" altLang="en-US" b="1" dirty="0"/>
          </a:p>
        </p:txBody>
      </p:sp>
      <p:sp>
        <p:nvSpPr>
          <p:cNvPr id="3" name="Content Placeholder 2">
            <a:extLst>
              <a:ext uri="{FF2B5EF4-FFF2-40B4-BE49-F238E27FC236}">
                <a16:creationId xmlns:a16="http://schemas.microsoft.com/office/drawing/2014/main" id="{958EACE2-AB84-AD88-D1DD-67A3B4D64954}"/>
              </a:ext>
            </a:extLst>
          </p:cNvPr>
          <p:cNvSpPr>
            <a:spLocks noGrp="1"/>
          </p:cNvSpPr>
          <p:nvPr>
            <p:ph idx="1"/>
          </p:nvPr>
        </p:nvSpPr>
        <p:spPr>
          <a:xfrm>
            <a:off x="838199" y="1825625"/>
            <a:ext cx="10602191" cy="4351338"/>
          </a:xfrm>
        </p:spPr>
        <p:txBody>
          <a:bodyPr/>
          <a:lstStyle/>
          <a:p>
            <a:pPr>
              <a:buClr>
                <a:schemeClr val="accent1"/>
              </a:buClr>
            </a:pPr>
            <a:r>
              <a:rPr kumimoji="1" lang="en-US" altLang="ja-JP" dirty="0">
                <a:latin typeface="+mn-ea"/>
              </a:rPr>
              <a:t>Classify the third-party videos into three sentiment categories</a:t>
            </a:r>
          </a:p>
          <a:p>
            <a:pPr lvl="1"/>
            <a:r>
              <a:rPr lang="en-US" altLang="ja-JP" b="1" dirty="0">
                <a:solidFill>
                  <a:schemeClr val="accent1"/>
                </a:solidFill>
              </a:rPr>
              <a:t>Positive</a:t>
            </a:r>
          </a:p>
          <a:p>
            <a:pPr lvl="1"/>
            <a:r>
              <a:rPr lang="en-US" altLang="ja-JP" b="1" dirty="0">
                <a:solidFill>
                  <a:schemeClr val="accent1"/>
                </a:solidFill>
              </a:rPr>
              <a:t>Negative</a:t>
            </a:r>
          </a:p>
          <a:p>
            <a:pPr lvl="1"/>
            <a:r>
              <a:rPr lang="en-US" altLang="ja-JP" b="1" dirty="0">
                <a:solidFill>
                  <a:schemeClr val="accent1"/>
                </a:solidFill>
              </a:rPr>
              <a:t>Neutral</a:t>
            </a:r>
          </a:p>
          <a:p>
            <a:pPr marL="573088" lvl="1" indent="0">
              <a:buNone/>
            </a:pPr>
            <a:endParaRPr kumimoji="1" lang="en-US" altLang="ja-JP" b="1" dirty="0">
              <a:solidFill>
                <a:schemeClr val="accent1"/>
              </a:solidFill>
              <a:latin typeface="+mn-ea"/>
            </a:endParaRPr>
          </a:p>
          <a:p>
            <a:r>
              <a:rPr lang="en-US" altLang="ja-JP" dirty="0"/>
              <a:t>Classifier</a:t>
            </a:r>
          </a:p>
          <a:p>
            <a:pPr lvl="1"/>
            <a:r>
              <a:rPr kumimoji="1" lang="en-US" altLang="ja-JP" b="1" dirty="0">
                <a:latin typeface="+mn-ea"/>
              </a:rPr>
              <a:t>Indonesian </a:t>
            </a:r>
            <a:r>
              <a:rPr kumimoji="1" lang="en-US" altLang="ja-JP" b="1" dirty="0" err="1">
                <a:latin typeface="+mn-ea"/>
              </a:rPr>
              <a:t>RoBERTa</a:t>
            </a:r>
            <a:r>
              <a:rPr kumimoji="1" lang="en-US" altLang="ja-JP" b="1" dirty="0">
                <a:latin typeface="+mn-ea"/>
              </a:rPr>
              <a:t> Base Sentiment Classifier [5]</a:t>
            </a:r>
          </a:p>
          <a:p>
            <a:pPr lvl="2"/>
            <a:r>
              <a:rPr kumimoji="1" lang="en-US" altLang="ja-JP" dirty="0">
                <a:latin typeface="+mn-ea"/>
              </a:rPr>
              <a:t>Indonesian </a:t>
            </a:r>
            <a:r>
              <a:rPr kumimoji="1" lang="en-US" altLang="ja-JP" dirty="0" err="1">
                <a:latin typeface="+mn-ea"/>
              </a:rPr>
              <a:t>RoBERTa</a:t>
            </a:r>
            <a:r>
              <a:rPr kumimoji="1" lang="en-US" altLang="ja-JP" dirty="0">
                <a:latin typeface="+mn-ea"/>
              </a:rPr>
              <a:t> based pre-trained model fine-tuned by using Indonesian dataset for sentiment analysis</a:t>
            </a:r>
          </a:p>
          <a:p>
            <a:pPr marL="0" indent="0">
              <a:buClr>
                <a:schemeClr val="accent1"/>
              </a:buClr>
              <a:buNone/>
            </a:pPr>
            <a:endParaRPr kumimoji="1" lang="en-US" altLang="ja-JP" dirty="0">
              <a:latin typeface="+mn-ea"/>
            </a:endParaRPr>
          </a:p>
          <a:p>
            <a:pPr>
              <a:buClr>
                <a:schemeClr val="accent1"/>
              </a:buClr>
            </a:pPr>
            <a:endParaRPr kumimoji="1" lang="ja-JP" altLang="en-US" dirty="0">
              <a:latin typeface="+mn-ea"/>
            </a:endParaRPr>
          </a:p>
        </p:txBody>
      </p:sp>
      <p:sp>
        <p:nvSpPr>
          <p:cNvPr id="5" name="Slide Number Placeholder 4">
            <a:extLst>
              <a:ext uri="{FF2B5EF4-FFF2-40B4-BE49-F238E27FC236}">
                <a16:creationId xmlns:a16="http://schemas.microsoft.com/office/drawing/2014/main" id="{4F33D8E2-FC96-443B-B962-92B9F15C69E7}"/>
              </a:ext>
            </a:extLst>
          </p:cNvPr>
          <p:cNvSpPr>
            <a:spLocks noGrp="1"/>
          </p:cNvSpPr>
          <p:nvPr>
            <p:ph type="sldNum" sz="quarter" idx="12"/>
          </p:nvPr>
        </p:nvSpPr>
        <p:spPr/>
        <p:txBody>
          <a:bodyPr/>
          <a:lstStyle/>
          <a:p>
            <a:fld id="{6E796B70-2EF1-4991-9022-6C7BE8324475}" type="slidenum">
              <a:rPr lang="en-US" smtClean="0"/>
              <a:t>6</a:t>
            </a:fld>
            <a:endParaRPr lang="en-US"/>
          </a:p>
        </p:txBody>
      </p:sp>
      <p:sp>
        <p:nvSpPr>
          <p:cNvPr id="6" name="Rectangle: Rounded Corners 5">
            <a:extLst>
              <a:ext uri="{FF2B5EF4-FFF2-40B4-BE49-F238E27FC236}">
                <a16:creationId xmlns:a16="http://schemas.microsoft.com/office/drawing/2014/main" id="{9A6187FD-6A58-0577-2B7C-9213707C0573}"/>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extBox 8">
            <a:extLst>
              <a:ext uri="{FF2B5EF4-FFF2-40B4-BE49-F238E27FC236}">
                <a16:creationId xmlns:a16="http://schemas.microsoft.com/office/drawing/2014/main" id="{440338C9-263D-C169-9254-5EB367F7FBB1}"/>
              </a:ext>
            </a:extLst>
          </p:cNvPr>
          <p:cNvSpPr txBox="1"/>
          <p:nvPr/>
        </p:nvSpPr>
        <p:spPr>
          <a:xfrm>
            <a:off x="1589809" y="6356350"/>
            <a:ext cx="9504913" cy="369332"/>
          </a:xfrm>
          <a:prstGeom prst="rect">
            <a:avLst/>
          </a:prstGeom>
          <a:noFill/>
        </p:spPr>
        <p:txBody>
          <a:bodyPr wrap="square">
            <a:spAutoFit/>
          </a:bodyPr>
          <a:lstStyle/>
          <a:p>
            <a:pPr marL="363538" lvl="1">
              <a:buNone/>
            </a:pPr>
            <a:r>
              <a:rPr kumimoji="1" lang="it-IT" altLang="ja-JP" dirty="0">
                <a:latin typeface="+mn-ea"/>
              </a:rPr>
              <a:t>[5] Wongso, W.: indonesian-roberta-base-sentiment-classifier (Revision e402e46) (2023)</a:t>
            </a:r>
            <a:endParaRPr kumimoji="1" lang="en-US" altLang="ja-JP" dirty="0">
              <a:latin typeface="+mn-ea"/>
            </a:endParaRPr>
          </a:p>
        </p:txBody>
      </p:sp>
    </p:spTree>
    <p:extLst>
      <p:ext uri="{BB962C8B-B14F-4D97-AF65-F5344CB8AC3E}">
        <p14:creationId xmlns:p14="http://schemas.microsoft.com/office/powerpoint/2010/main" val="2823430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B202CC-E7F6-BE93-832E-6F319738FBF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171EAAC-10BD-93DB-E4C1-AFBC77124C6A}"/>
              </a:ext>
            </a:extLst>
          </p:cNvPr>
          <p:cNvSpPr>
            <a:spLocks noGrp="1"/>
          </p:cNvSpPr>
          <p:nvPr>
            <p:ph type="title"/>
          </p:nvPr>
        </p:nvSpPr>
        <p:spPr/>
        <p:txBody>
          <a:bodyPr/>
          <a:lstStyle/>
          <a:p>
            <a:r>
              <a:rPr kumimoji="1" lang="en-US" altLang="ja-JP" b="1" dirty="0"/>
              <a:t>Sentiment Analysis Evaluation</a:t>
            </a:r>
            <a:endParaRPr kumimoji="1" lang="ja-JP" altLang="en-US" b="1" dirty="0"/>
          </a:p>
        </p:txBody>
      </p:sp>
      <p:sp>
        <p:nvSpPr>
          <p:cNvPr id="10" name="Content Placeholder 9">
            <a:extLst>
              <a:ext uri="{FF2B5EF4-FFF2-40B4-BE49-F238E27FC236}">
                <a16:creationId xmlns:a16="http://schemas.microsoft.com/office/drawing/2014/main" id="{6EAC1C56-D2C2-8EBE-78BE-1D1A38F28C75}"/>
              </a:ext>
            </a:extLst>
          </p:cNvPr>
          <p:cNvSpPr>
            <a:spLocks noGrp="1"/>
          </p:cNvSpPr>
          <p:nvPr>
            <p:ph idx="1"/>
          </p:nvPr>
        </p:nvSpPr>
        <p:spPr/>
        <p:txBody>
          <a:bodyPr/>
          <a:lstStyle/>
          <a:p>
            <a:r>
              <a:rPr lang="en-US" altLang="ja-JP" dirty="0"/>
              <a:t>Investigate how the off-the-shell classifier works well on the YouTube posts.</a:t>
            </a:r>
          </a:p>
          <a:p>
            <a:pPr lvl="1"/>
            <a:r>
              <a:rPr lang="en-US" altLang="ja-JP" dirty="0"/>
              <a:t>100 third-party videos were randomly selected, then manually labeled.</a:t>
            </a:r>
          </a:p>
          <a:p>
            <a:pPr lvl="1"/>
            <a:r>
              <a:rPr lang="en-US" altLang="ja-JP" dirty="0"/>
              <a:t>After excluding 12 videos labeled “undetermined”, 88 were used for evaluation.</a:t>
            </a:r>
          </a:p>
          <a:p>
            <a:r>
              <a:rPr lang="en-US" altLang="ja-JP" dirty="0"/>
              <a:t>Evaluation Metric: F1 measure</a:t>
            </a:r>
            <a:endParaRPr lang="en-US" altLang="ja-JP" dirty="0">
              <a:latin typeface="游ゴシック" panose="020B0400000000000000" pitchFamily="50" charset="-128"/>
              <a:cs typeface="Times New Roman" panose="02020603050405020304" pitchFamily="18" charset="0"/>
            </a:endParaRPr>
          </a:p>
          <a:p>
            <a:r>
              <a:rPr lang="en-US" altLang="ja-JP" dirty="0"/>
              <a:t>Result:</a:t>
            </a:r>
            <a:r>
              <a:rPr lang="ja-JP" altLang="en-US"/>
              <a:t>　</a:t>
            </a:r>
            <a:r>
              <a:rPr lang="en-US" altLang="ja-JP" dirty="0"/>
              <a:t>Accuracy 0.76, </a:t>
            </a:r>
            <a:r>
              <a:rPr lang="en-US" altLang="ja-JP" dirty="0">
                <a:solidFill>
                  <a:srgbClr val="0070C0"/>
                </a:solidFill>
              </a:rPr>
              <a:t>F1-score 0.76</a:t>
            </a:r>
            <a:endParaRPr lang="ja-JP" altLang="en-US" b="1" dirty="0">
              <a:solidFill>
                <a:srgbClr val="0070C0"/>
              </a:solidFill>
            </a:endParaRPr>
          </a:p>
        </p:txBody>
      </p:sp>
      <p:sp>
        <p:nvSpPr>
          <p:cNvPr id="5" name="Slide Number Placeholder 4">
            <a:extLst>
              <a:ext uri="{FF2B5EF4-FFF2-40B4-BE49-F238E27FC236}">
                <a16:creationId xmlns:a16="http://schemas.microsoft.com/office/drawing/2014/main" id="{A66879A7-CB69-AD16-E311-C3640D2339E8}"/>
              </a:ext>
            </a:extLst>
          </p:cNvPr>
          <p:cNvSpPr>
            <a:spLocks noGrp="1"/>
          </p:cNvSpPr>
          <p:nvPr>
            <p:ph type="sldNum" sz="quarter" idx="12"/>
          </p:nvPr>
        </p:nvSpPr>
        <p:spPr/>
        <p:txBody>
          <a:bodyPr/>
          <a:lstStyle/>
          <a:p>
            <a:fld id="{6E796B70-2EF1-4991-9022-6C7BE8324475}" type="slidenum">
              <a:rPr lang="en-US" smtClean="0"/>
              <a:t>7</a:t>
            </a:fld>
            <a:endParaRPr lang="en-US"/>
          </a:p>
        </p:txBody>
      </p:sp>
      <p:sp>
        <p:nvSpPr>
          <p:cNvPr id="6" name="Rectangle: Rounded Corners 5">
            <a:extLst>
              <a:ext uri="{FF2B5EF4-FFF2-40B4-BE49-F238E27FC236}">
                <a16:creationId xmlns:a16="http://schemas.microsoft.com/office/drawing/2014/main" id="{D3F04B3E-6AB0-A861-8622-83FD81F988F9}"/>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9" name="Table 8">
            <a:extLst>
              <a:ext uri="{FF2B5EF4-FFF2-40B4-BE49-F238E27FC236}">
                <a16:creationId xmlns:a16="http://schemas.microsoft.com/office/drawing/2014/main" id="{650D3BA2-FE04-B838-B786-C539585C772B}"/>
              </a:ext>
            </a:extLst>
          </p:cNvPr>
          <p:cNvGraphicFramePr>
            <a:graphicFrameLocks noGrp="1"/>
          </p:cNvGraphicFramePr>
          <p:nvPr>
            <p:extLst>
              <p:ext uri="{D42A27DB-BD31-4B8C-83A1-F6EECF244321}">
                <p14:modId xmlns:p14="http://schemas.microsoft.com/office/powerpoint/2010/main" val="24170296"/>
              </p:ext>
            </p:extLst>
          </p:nvPr>
        </p:nvGraphicFramePr>
        <p:xfrm>
          <a:off x="1866900" y="4562143"/>
          <a:ext cx="8458200" cy="1427288"/>
        </p:xfrm>
        <a:graphic>
          <a:graphicData uri="http://schemas.openxmlformats.org/drawingml/2006/table">
            <a:tbl>
              <a:tblPr firstRow="1" firstCol="1" bandRow="1"/>
              <a:tblGrid>
                <a:gridCol w="2114550">
                  <a:extLst>
                    <a:ext uri="{9D8B030D-6E8A-4147-A177-3AD203B41FA5}">
                      <a16:colId xmlns:a16="http://schemas.microsoft.com/office/drawing/2014/main" val="3600041177"/>
                    </a:ext>
                  </a:extLst>
                </a:gridCol>
                <a:gridCol w="2114550">
                  <a:extLst>
                    <a:ext uri="{9D8B030D-6E8A-4147-A177-3AD203B41FA5}">
                      <a16:colId xmlns:a16="http://schemas.microsoft.com/office/drawing/2014/main" val="1688901185"/>
                    </a:ext>
                  </a:extLst>
                </a:gridCol>
                <a:gridCol w="2114550">
                  <a:extLst>
                    <a:ext uri="{9D8B030D-6E8A-4147-A177-3AD203B41FA5}">
                      <a16:colId xmlns:a16="http://schemas.microsoft.com/office/drawing/2014/main" val="2714140869"/>
                    </a:ext>
                  </a:extLst>
                </a:gridCol>
                <a:gridCol w="2114550">
                  <a:extLst>
                    <a:ext uri="{9D8B030D-6E8A-4147-A177-3AD203B41FA5}">
                      <a16:colId xmlns:a16="http://schemas.microsoft.com/office/drawing/2014/main" val="2882616948"/>
                    </a:ext>
                  </a:extLst>
                </a:gridCol>
              </a:tblGrid>
              <a:tr h="356822">
                <a:tc>
                  <a:txBody>
                    <a:bodyPr/>
                    <a:lstStyle/>
                    <a:p>
                      <a:pPr>
                        <a:lnSpc>
                          <a:spcPct val="107000"/>
                        </a:lnSpc>
                        <a:spcAft>
                          <a:spcPts val="800"/>
                        </a:spcAft>
                      </a:pPr>
                      <a:r>
                        <a:rPr lang="en-US" sz="1800" kern="100" dirty="0">
                          <a:effectLst/>
                          <a:latin typeface="游ゴシック" panose="020B0400000000000000" pitchFamily="50" charset="-128"/>
                          <a:ea typeface="游ゴシック" panose="020B0400000000000000" pitchFamily="50" charset="-128"/>
                          <a:cs typeface="Times New Roman" panose="02020603050405020304" pitchFamily="18" charset="0"/>
                        </a:rPr>
                        <a:t> </a:t>
                      </a:r>
                      <a:endParaRPr lang="ja-JP" sz="18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nchor="ctr">
                    <a:lnL>
                      <a:noFill/>
                    </a:lnL>
                    <a:lnR>
                      <a:noFill/>
                    </a:lnR>
                    <a:lnT w="12700" cap="flat" cmpd="sng" algn="ctr">
                      <a:solidFill>
                        <a:schemeClr val="tx1"/>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228600" algn="ctr">
                        <a:lnSpc>
                          <a:spcPct val="107000"/>
                        </a:lnSpc>
                        <a:spcAft>
                          <a:spcPts val="800"/>
                        </a:spcAft>
                      </a:pPr>
                      <a:r>
                        <a:rPr lang="en-US" sz="1800" b="1" kern="100" dirty="0">
                          <a:effectLst/>
                          <a:latin typeface="游ゴシック" panose="020B0400000000000000" pitchFamily="50" charset="-128"/>
                          <a:ea typeface="游ゴシック" panose="020B0400000000000000" pitchFamily="50" charset="-128"/>
                          <a:cs typeface="Times New Roman" panose="02020603050405020304" pitchFamily="18" charset="0"/>
                        </a:rPr>
                        <a:t>precision</a:t>
                      </a:r>
                      <a:endParaRPr lang="ja-JP" sz="18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nchor="ctr">
                    <a:lnL>
                      <a:noFill/>
                    </a:lnL>
                    <a:lnR>
                      <a:noFill/>
                    </a:lnR>
                    <a:lnT w="12700" cap="flat" cmpd="sng" algn="ctr">
                      <a:solidFill>
                        <a:schemeClr val="tx1"/>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US" sz="1800" b="1" kern="100" dirty="0">
                          <a:effectLst/>
                          <a:latin typeface="游ゴシック" panose="020B0400000000000000" pitchFamily="50" charset="-128"/>
                          <a:ea typeface="游ゴシック" panose="020B0400000000000000" pitchFamily="50" charset="-128"/>
                          <a:cs typeface="Times New Roman" panose="02020603050405020304" pitchFamily="18" charset="0"/>
                        </a:rPr>
                        <a:t>recall</a:t>
                      </a:r>
                      <a:endParaRPr lang="ja-JP" sz="18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nchor="ctr">
                    <a:lnL>
                      <a:noFill/>
                    </a:lnL>
                    <a:lnR>
                      <a:noFill/>
                    </a:lnR>
                    <a:lnT w="12700" cap="flat" cmpd="sng" algn="ctr">
                      <a:solidFill>
                        <a:schemeClr val="tx1"/>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US" sz="1800" b="1" kern="100" dirty="0">
                          <a:effectLst/>
                          <a:latin typeface="游ゴシック" panose="020B0400000000000000" pitchFamily="50" charset="-128"/>
                          <a:ea typeface="游ゴシック" panose="020B0400000000000000" pitchFamily="50" charset="-128"/>
                          <a:cs typeface="Times New Roman" panose="02020603050405020304" pitchFamily="18" charset="0"/>
                        </a:rPr>
                        <a:t>f1-score</a:t>
                      </a:r>
                      <a:endParaRPr lang="ja-JP" sz="18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nchor="ctr">
                    <a:lnL>
                      <a:noFill/>
                    </a:lnL>
                    <a:lnR>
                      <a:noFill/>
                    </a:lnR>
                    <a:lnT w="12700" cap="flat" cmpd="sng" algn="ctr">
                      <a:solidFill>
                        <a:schemeClr val="tx1"/>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206170666"/>
                  </a:ext>
                </a:extLst>
              </a:tr>
              <a:tr h="356822">
                <a:tc>
                  <a:txBody>
                    <a:bodyPr/>
                    <a:lstStyle/>
                    <a:p>
                      <a:pPr>
                        <a:lnSpc>
                          <a:spcPct val="107000"/>
                        </a:lnSpc>
                        <a:spcAft>
                          <a:spcPts val="800"/>
                        </a:spcAft>
                      </a:pPr>
                      <a:r>
                        <a:rPr lang="en-US" sz="1800" kern="100" dirty="0">
                          <a:effectLst/>
                          <a:latin typeface="游ゴシック" panose="020B0400000000000000" pitchFamily="50" charset="-128"/>
                          <a:ea typeface="游ゴシック" panose="020B0400000000000000" pitchFamily="50" charset="-128"/>
                          <a:cs typeface="Times New Roman" panose="02020603050405020304" pitchFamily="18" charset="0"/>
                        </a:rPr>
                        <a:t>positive    </a:t>
                      </a:r>
                      <a:endParaRPr lang="ja-JP" sz="18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noFill/>
                  </a:tcPr>
                </a:tc>
                <a:tc>
                  <a:txBody>
                    <a:bodyPr/>
                    <a:lstStyle/>
                    <a:p>
                      <a:pPr algn="ctr">
                        <a:lnSpc>
                          <a:spcPct val="107000"/>
                        </a:lnSpc>
                        <a:spcAft>
                          <a:spcPts val="800"/>
                        </a:spcAft>
                      </a:pPr>
                      <a:r>
                        <a:rPr lang="en-US" sz="1800" b="1" kern="100" dirty="0">
                          <a:effectLst/>
                          <a:latin typeface="游ゴシック" panose="020B0400000000000000" pitchFamily="50" charset="-128"/>
                          <a:ea typeface="游ゴシック" panose="020B0400000000000000" pitchFamily="50" charset="-128"/>
                          <a:cs typeface="Times New Roman" panose="02020603050405020304" pitchFamily="18" charset="0"/>
                        </a:rPr>
                        <a:t>0.97</a:t>
                      </a:r>
                      <a:endParaRPr lang="ja-JP" sz="1800" b="1"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noFill/>
                  </a:tcPr>
                </a:tc>
                <a:tc>
                  <a:txBody>
                    <a:bodyPr/>
                    <a:lstStyle/>
                    <a:p>
                      <a:pPr algn="ctr">
                        <a:lnSpc>
                          <a:spcPct val="107000"/>
                        </a:lnSpc>
                        <a:spcAft>
                          <a:spcPts val="800"/>
                        </a:spcAft>
                      </a:pPr>
                      <a:r>
                        <a:rPr lang="en-US" sz="1800" kern="100" dirty="0">
                          <a:effectLst/>
                          <a:latin typeface="游ゴシック" panose="020B0400000000000000" pitchFamily="50" charset="-128"/>
                          <a:ea typeface="游ゴシック" panose="020B0400000000000000" pitchFamily="50" charset="-128"/>
                          <a:cs typeface="Times New Roman" panose="02020603050405020304" pitchFamily="18" charset="0"/>
                        </a:rPr>
                        <a:t>0.61</a:t>
                      </a:r>
                      <a:endParaRPr lang="ja-JP" sz="18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noFill/>
                  </a:tcPr>
                </a:tc>
                <a:tc>
                  <a:txBody>
                    <a:bodyPr/>
                    <a:lstStyle/>
                    <a:p>
                      <a:pPr algn="ctr">
                        <a:lnSpc>
                          <a:spcPct val="107000"/>
                        </a:lnSpc>
                        <a:spcAft>
                          <a:spcPts val="800"/>
                        </a:spcAft>
                      </a:pPr>
                      <a:r>
                        <a:rPr lang="en-US" sz="1800" kern="100" dirty="0">
                          <a:effectLst/>
                          <a:latin typeface="游ゴシック" panose="020B0400000000000000" pitchFamily="50" charset="-128"/>
                          <a:ea typeface="游ゴシック" panose="020B0400000000000000" pitchFamily="50" charset="-128"/>
                          <a:cs typeface="Times New Roman" panose="02020603050405020304" pitchFamily="18" charset="0"/>
                        </a:rPr>
                        <a:t>0.75</a:t>
                      </a:r>
                      <a:endParaRPr lang="ja-JP" sz="18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nchor="ctr">
                    <a:lnL>
                      <a:noFill/>
                    </a:lnL>
                    <a:lnR>
                      <a:noFill/>
                    </a:lnR>
                    <a:lnT w="12700" cap="flat" cmpd="sng" algn="ctr">
                      <a:solidFill>
                        <a:srgbClr val="000000"/>
                      </a:solidFill>
                      <a:prstDash val="solid"/>
                      <a:round/>
                      <a:headEnd type="none" w="med" len="med"/>
                      <a:tailEnd type="none" w="med" len="med"/>
                    </a:lnT>
                    <a:lnB>
                      <a:noFill/>
                    </a:lnB>
                    <a:noFill/>
                  </a:tcPr>
                </a:tc>
                <a:extLst>
                  <a:ext uri="{0D108BD9-81ED-4DB2-BD59-A6C34878D82A}">
                    <a16:rowId xmlns:a16="http://schemas.microsoft.com/office/drawing/2014/main" val="1280519428"/>
                  </a:ext>
                </a:extLst>
              </a:tr>
              <a:tr h="356822">
                <a:tc>
                  <a:txBody>
                    <a:bodyPr/>
                    <a:lstStyle/>
                    <a:p>
                      <a:pPr>
                        <a:lnSpc>
                          <a:spcPct val="107000"/>
                        </a:lnSpc>
                        <a:spcAft>
                          <a:spcPts val="800"/>
                        </a:spcAft>
                      </a:pPr>
                      <a:r>
                        <a:rPr lang="en-US" sz="1800" kern="100" dirty="0">
                          <a:effectLst/>
                          <a:latin typeface="游ゴシック" panose="020B0400000000000000" pitchFamily="50" charset="-128"/>
                          <a:ea typeface="游ゴシック" panose="020B0400000000000000" pitchFamily="50" charset="-128"/>
                          <a:cs typeface="Times New Roman" panose="02020603050405020304" pitchFamily="18" charset="0"/>
                        </a:rPr>
                        <a:t>negative</a:t>
                      </a:r>
                      <a:endParaRPr lang="ja-JP" sz="18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nchor="ctr">
                    <a:lnL>
                      <a:noFill/>
                    </a:lnL>
                    <a:lnR>
                      <a:noFill/>
                    </a:lnR>
                    <a:lnT>
                      <a:noFill/>
                    </a:lnT>
                    <a:lnB>
                      <a:noFill/>
                    </a:lnB>
                    <a:noFill/>
                  </a:tcPr>
                </a:tc>
                <a:tc>
                  <a:txBody>
                    <a:bodyPr/>
                    <a:lstStyle/>
                    <a:p>
                      <a:pPr algn="ctr">
                        <a:lnSpc>
                          <a:spcPct val="107000"/>
                        </a:lnSpc>
                        <a:spcAft>
                          <a:spcPts val="800"/>
                        </a:spcAft>
                      </a:pPr>
                      <a:r>
                        <a:rPr lang="en-US" sz="1800" kern="100" dirty="0">
                          <a:effectLst/>
                          <a:latin typeface="游ゴシック" panose="020B0400000000000000" pitchFamily="50" charset="-128"/>
                          <a:ea typeface="游ゴシック" panose="020B0400000000000000" pitchFamily="50" charset="-128"/>
                          <a:cs typeface="Times New Roman" panose="02020603050405020304" pitchFamily="18" charset="0"/>
                        </a:rPr>
                        <a:t>0.66</a:t>
                      </a:r>
                      <a:endParaRPr lang="ja-JP" sz="18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nchor="ctr">
                    <a:lnL>
                      <a:noFill/>
                    </a:lnL>
                    <a:lnR>
                      <a:noFill/>
                    </a:lnR>
                    <a:lnT>
                      <a:noFill/>
                    </a:lnT>
                    <a:lnB>
                      <a:noFill/>
                    </a:lnB>
                    <a:noFill/>
                  </a:tcPr>
                </a:tc>
                <a:tc>
                  <a:txBody>
                    <a:bodyPr/>
                    <a:lstStyle/>
                    <a:p>
                      <a:pPr algn="ctr">
                        <a:lnSpc>
                          <a:spcPct val="107000"/>
                        </a:lnSpc>
                        <a:spcAft>
                          <a:spcPts val="800"/>
                        </a:spcAft>
                      </a:pPr>
                      <a:r>
                        <a:rPr lang="en-US" sz="1800" b="1" kern="100" dirty="0">
                          <a:effectLst/>
                          <a:latin typeface="游ゴシック" panose="020B0400000000000000" pitchFamily="50" charset="-128"/>
                          <a:ea typeface="游ゴシック" panose="020B0400000000000000" pitchFamily="50" charset="-128"/>
                          <a:cs typeface="Times New Roman" panose="02020603050405020304" pitchFamily="18" charset="0"/>
                        </a:rPr>
                        <a:t>0.94</a:t>
                      </a:r>
                      <a:endParaRPr lang="ja-JP" sz="1800" b="1"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nchor="ctr">
                    <a:lnL>
                      <a:noFill/>
                    </a:lnL>
                    <a:lnR>
                      <a:noFill/>
                    </a:lnR>
                    <a:lnT>
                      <a:noFill/>
                    </a:lnT>
                    <a:lnB>
                      <a:noFill/>
                    </a:lnB>
                    <a:noFill/>
                  </a:tcPr>
                </a:tc>
                <a:tc>
                  <a:txBody>
                    <a:bodyPr/>
                    <a:lstStyle/>
                    <a:p>
                      <a:pPr algn="ctr">
                        <a:lnSpc>
                          <a:spcPct val="107000"/>
                        </a:lnSpc>
                        <a:spcAft>
                          <a:spcPts val="800"/>
                        </a:spcAft>
                      </a:pPr>
                      <a:r>
                        <a:rPr lang="en-US" sz="1800" b="1" kern="100" dirty="0">
                          <a:effectLst/>
                          <a:latin typeface="游ゴシック" panose="020B0400000000000000" pitchFamily="50" charset="-128"/>
                          <a:ea typeface="游ゴシック" panose="020B0400000000000000" pitchFamily="50" charset="-128"/>
                          <a:cs typeface="Times New Roman" panose="02020603050405020304" pitchFamily="18" charset="0"/>
                        </a:rPr>
                        <a:t>0.78</a:t>
                      </a:r>
                      <a:endParaRPr lang="ja-JP" sz="18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nchor="ctr">
                    <a:lnL>
                      <a:noFill/>
                    </a:lnL>
                    <a:lnR>
                      <a:noFill/>
                    </a:lnR>
                    <a:lnT>
                      <a:noFill/>
                    </a:lnT>
                    <a:lnB>
                      <a:noFill/>
                    </a:lnB>
                    <a:noFill/>
                  </a:tcPr>
                </a:tc>
                <a:extLst>
                  <a:ext uri="{0D108BD9-81ED-4DB2-BD59-A6C34878D82A}">
                    <a16:rowId xmlns:a16="http://schemas.microsoft.com/office/drawing/2014/main" val="4181346855"/>
                  </a:ext>
                </a:extLst>
              </a:tr>
              <a:tr h="356822">
                <a:tc>
                  <a:txBody>
                    <a:bodyPr/>
                    <a:lstStyle/>
                    <a:p>
                      <a:pPr>
                        <a:lnSpc>
                          <a:spcPct val="107000"/>
                        </a:lnSpc>
                        <a:spcAft>
                          <a:spcPts val="800"/>
                        </a:spcAft>
                      </a:pPr>
                      <a:r>
                        <a:rPr lang="en-US" sz="1800" kern="100">
                          <a:effectLst/>
                          <a:latin typeface="游ゴシック" panose="020B0400000000000000" pitchFamily="50" charset="-128"/>
                          <a:ea typeface="游ゴシック" panose="020B0400000000000000" pitchFamily="50" charset="-128"/>
                          <a:cs typeface="Times New Roman" panose="02020603050405020304" pitchFamily="18" charset="0"/>
                        </a:rPr>
                        <a:t>neutral</a:t>
                      </a:r>
                      <a:endParaRPr lang="ja-JP" sz="1800" kern="10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US" sz="1800" kern="100" dirty="0">
                          <a:effectLst/>
                          <a:latin typeface="游ゴシック" panose="020B0400000000000000" pitchFamily="50" charset="-128"/>
                          <a:ea typeface="游ゴシック" panose="020B0400000000000000" pitchFamily="50" charset="-128"/>
                          <a:cs typeface="Times New Roman" panose="02020603050405020304" pitchFamily="18" charset="0"/>
                        </a:rPr>
                        <a:t>0.67</a:t>
                      </a:r>
                      <a:endParaRPr lang="ja-JP" sz="1800" kern="10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US" sz="1800" kern="100" dirty="0">
                          <a:effectLst/>
                          <a:latin typeface="游ゴシック" panose="020B0400000000000000" pitchFamily="50" charset="-128"/>
                          <a:ea typeface="游ゴシック" panose="020B0400000000000000" pitchFamily="50" charset="-128"/>
                          <a:cs typeface="Times New Roman" panose="02020603050405020304" pitchFamily="18" charset="0"/>
                        </a:rPr>
                        <a:t>0.89</a:t>
                      </a:r>
                      <a:endParaRPr lang="ja-JP" sz="18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noFill/>
                  </a:tcPr>
                </a:tc>
                <a:tc>
                  <a:txBody>
                    <a:bodyPr/>
                    <a:lstStyle/>
                    <a:p>
                      <a:pPr algn="ctr">
                        <a:lnSpc>
                          <a:spcPct val="107000"/>
                        </a:lnSpc>
                        <a:spcAft>
                          <a:spcPts val="800"/>
                        </a:spcAft>
                      </a:pPr>
                      <a:r>
                        <a:rPr lang="en-US" sz="1800" kern="100" dirty="0">
                          <a:effectLst/>
                          <a:latin typeface="游ゴシック" panose="020B0400000000000000" pitchFamily="50" charset="-128"/>
                          <a:ea typeface="游ゴシック" panose="020B0400000000000000" pitchFamily="50" charset="-128"/>
                          <a:cs typeface="Times New Roman" panose="02020603050405020304" pitchFamily="18" charset="0"/>
                        </a:rPr>
                        <a:t>0.76</a:t>
                      </a:r>
                      <a:endParaRPr lang="ja-JP" sz="1800" kern="100" dirty="0">
                        <a:effectLst/>
                        <a:latin typeface="游ゴシック" panose="020B0400000000000000" pitchFamily="50" charset="-128"/>
                        <a:ea typeface="游ゴシック" panose="020B0400000000000000" pitchFamily="50" charset="-128"/>
                        <a:cs typeface="Times New Roman" panose="02020603050405020304" pitchFamily="18" charset="0"/>
                      </a:endParaRPr>
                    </a:p>
                  </a:txBody>
                  <a:tcPr marL="68580" marR="68580" marT="0" marB="0" anchor="ctr">
                    <a:lnL>
                      <a:noFill/>
                    </a:lnL>
                    <a:lnR>
                      <a:noFill/>
                    </a:lnR>
                    <a:lnT>
                      <a:noFill/>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738718037"/>
                  </a:ext>
                </a:extLst>
              </a:tr>
            </a:tbl>
          </a:graphicData>
        </a:graphic>
      </p:graphicFrame>
    </p:spTree>
    <p:extLst>
      <p:ext uri="{BB962C8B-B14F-4D97-AF65-F5344CB8AC3E}">
        <p14:creationId xmlns:p14="http://schemas.microsoft.com/office/powerpoint/2010/main" val="11846809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D53CDB-E20F-252E-4179-D47221EA076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F4CB56C-E1EE-F482-92AB-B5AF2762AB72}"/>
              </a:ext>
            </a:extLst>
          </p:cNvPr>
          <p:cNvSpPr>
            <a:spLocks noGrp="1"/>
          </p:cNvSpPr>
          <p:nvPr>
            <p:ph type="title"/>
          </p:nvPr>
        </p:nvSpPr>
        <p:spPr/>
        <p:txBody>
          <a:bodyPr/>
          <a:lstStyle/>
          <a:p>
            <a:r>
              <a:rPr kumimoji="1" lang="en-US" altLang="ja-JP" dirty="0">
                <a:latin typeface="+mn-ea"/>
              </a:rPr>
              <a:t>Sentiment Impact Score (SIS)</a:t>
            </a:r>
            <a:r>
              <a:rPr kumimoji="1" lang="ja-JP" altLang="en-US" dirty="0">
                <a:latin typeface="+mn-ea"/>
              </a:rPr>
              <a:t>　</a:t>
            </a:r>
            <a:r>
              <a:rPr kumimoji="1" lang="en-US" altLang="ja-JP" dirty="0">
                <a:latin typeface="+mn-ea"/>
              </a:rPr>
              <a:t>[2]</a:t>
            </a:r>
            <a:endParaRPr kumimoji="1" lang="ja-JP" altLang="en-US" b="1"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148A44DA-407A-2C9B-64CC-925A15A6D5E3}"/>
                  </a:ext>
                </a:extLst>
              </p:cNvPr>
              <p:cNvSpPr>
                <a:spLocks noGrp="1"/>
              </p:cNvSpPr>
              <p:nvPr>
                <p:ph idx="1"/>
              </p:nvPr>
            </p:nvSpPr>
            <p:spPr/>
            <p:txBody>
              <a:bodyPr>
                <a:normAutofit fontScale="92500" lnSpcReduction="20000"/>
              </a:bodyPr>
              <a:lstStyle/>
              <a:p>
                <a:r>
                  <a:rPr kumimoji="1" lang="en-US" altLang="ja-JP" dirty="0">
                    <a:latin typeface="+mn-ea"/>
                  </a:rPr>
                  <a:t>A quantification index that evaluate the sentiment and frequency of posts </a:t>
                </a:r>
              </a:p>
              <a:p>
                <a:endParaRPr kumimoji="1" lang="ja-JP" altLang="en-US" dirty="0">
                  <a:latin typeface="+mn-ea"/>
                </a:endParaRPr>
              </a:p>
              <a:p>
                <a:pPr marL="0" indent="0">
                  <a:buNone/>
                </a:pPr>
                <a14:m>
                  <m:oMathPara xmlns:m="http://schemas.openxmlformats.org/officeDocument/2006/math">
                    <m:oMathParaPr>
                      <m:jc m:val="center"/>
                    </m:oMathParaPr>
                    <m:oMath xmlns:m="http://schemas.openxmlformats.org/officeDocument/2006/math">
                      <m:r>
                        <a:rPr kumimoji="1" lang="en-US" altLang="ja-JP" sz="3500" b="0" i="1" smtClean="0">
                          <a:latin typeface="Cambria Math" panose="02040503050406030204" pitchFamily="18" charset="0"/>
                        </a:rPr>
                        <m:t>𝑆𝐼𝑆</m:t>
                      </m:r>
                      <m:r>
                        <a:rPr kumimoji="1" lang="en-US" altLang="ja-JP" sz="3500" b="0" i="1" smtClean="0">
                          <a:latin typeface="Cambria Math" panose="02040503050406030204" pitchFamily="18" charset="0"/>
                        </a:rPr>
                        <m:t>=</m:t>
                      </m:r>
                      <m:d>
                        <m:dPr>
                          <m:ctrlPr>
                            <a:rPr kumimoji="1" lang="en-US" altLang="ja-JP" sz="3500" b="0" i="1" smtClean="0">
                              <a:latin typeface="Cambria Math" panose="02040503050406030204" pitchFamily="18" charset="0"/>
                            </a:rPr>
                          </m:ctrlPr>
                        </m:dPr>
                        <m:e>
                          <m:f>
                            <m:fPr>
                              <m:ctrlPr>
                                <a:rPr kumimoji="1" lang="en-US" altLang="ja-JP" sz="3500" b="0" i="1" smtClean="0">
                                  <a:latin typeface="Cambria Math" panose="02040503050406030204" pitchFamily="18" charset="0"/>
                                </a:rPr>
                              </m:ctrlPr>
                            </m:fPr>
                            <m:num>
                              <m:r>
                                <a:rPr kumimoji="1" lang="en-US" altLang="ja-JP" sz="3500" b="0" i="1" smtClean="0">
                                  <a:solidFill>
                                    <a:srgbClr val="0432FF"/>
                                  </a:solidFill>
                                  <a:latin typeface="Cambria Math" panose="02040503050406030204" pitchFamily="18" charset="0"/>
                                </a:rPr>
                                <m:t>𝜔</m:t>
                              </m:r>
                              <m:r>
                                <a:rPr kumimoji="1" lang="en-US" altLang="ja-JP" sz="3500" b="0" i="1" smtClean="0">
                                  <a:latin typeface="Cambria Math" panose="02040503050406030204" pitchFamily="18" charset="0"/>
                                </a:rPr>
                                <m:t>−</m:t>
                              </m:r>
                              <m:r>
                                <a:rPr kumimoji="1" lang="en-US" altLang="ja-JP" sz="3500" b="0" i="1" smtClean="0">
                                  <a:solidFill>
                                    <a:srgbClr val="FF0000"/>
                                  </a:solidFill>
                                  <a:latin typeface="Cambria Math" panose="02040503050406030204" pitchFamily="18" charset="0"/>
                                </a:rPr>
                                <m:t>𝜓</m:t>
                              </m:r>
                              <m:r>
                                <a:rPr kumimoji="1" lang="en-US" altLang="ja-JP" sz="3500" b="0" i="1" smtClean="0">
                                  <a:latin typeface="Cambria Math" panose="02040503050406030204" pitchFamily="18" charset="0"/>
                                </a:rPr>
                                <m:t> </m:t>
                              </m:r>
                            </m:num>
                            <m:den>
                              <m:r>
                                <a:rPr kumimoji="1" lang="en-US" altLang="ja-JP" sz="3500" b="0" i="1" smtClean="0">
                                  <a:solidFill>
                                    <a:srgbClr val="7030A0"/>
                                  </a:solidFill>
                                  <a:latin typeface="Cambria Math" panose="02040503050406030204" pitchFamily="18" charset="0"/>
                                </a:rPr>
                                <m:t>𝜙</m:t>
                              </m:r>
                            </m:den>
                          </m:f>
                        </m:e>
                      </m:d>
                      <m:r>
                        <a:rPr kumimoji="1" lang="en-US" altLang="ja-JP" sz="3500" b="0" i="1" smtClean="0">
                          <a:latin typeface="Cambria Math" panose="02040503050406030204" pitchFamily="18" charset="0"/>
                        </a:rPr>
                        <m:t>×</m:t>
                      </m:r>
                      <m:r>
                        <m:rPr>
                          <m:sty m:val="p"/>
                        </m:rPr>
                        <a:rPr kumimoji="1" lang="en-US" altLang="ja-JP" sz="3500" b="0" i="0" smtClean="0">
                          <a:latin typeface="Cambria Math" panose="02040503050406030204" pitchFamily="18" charset="0"/>
                        </a:rPr>
                        <m:t>log</m:t>
                      </m:r>
                      <m:r>
                        <a:rPr kumimoji="1" lang="en-US" altLang="ja-JP" sz="3500" b="0" i="1" smtClean="0">
                          <a:latin typeface="Cambria Math" panose="02040503050406030204" pitchFamily="18" charset="0"/>
                        </a:rPr>
                        <m:t>⁡(</m:t>
                      </m:r>
                      <m:r>
                        <a:rPr kumimoji="1" lang="en-US" altLang="ja-JP" sz="3500" b="0" i="1" smtClean="0">
                          <a:solidFill>
                            <a:srgbClr val="7030A0"/>
                          </a:solidFill>
                          <a:latin typeface="Cambria Math" panose="02040503050406030204" pitchFamily="18" charset="0"/>
                        </a:rPr>
                        <m:t>𝜙</m:t>
                      </m:r>
                      <m:r>
                        <a:rPr kumimoji="1" lang="en-US" altLang="ja-JP" sz="3500" b="0" i="1" smtClean="0">
                          <a:latin typeface="Cambria Math" panose="02040503050406030204" pitchFamily="18" charset="0"/>
                        </a:rPr>
                        <m:t>)</m:t>
                      </m:r>
                    </m:oMath>
                  </m:oMathPara>
                </a14:m>
                <a:endParaRPr kumimoji="1" lang="en-US" altLang="ja-JP" sz="3500" dirty="0">
                  <a:latin typeface="+mn-ea"/>
                </a:endParaRPr>
              </a:p>
              <a:p>
                <a:endParaRPr kumimoji="1" lang="en-US" altLang="ja-JP" dirty="0">
                  <a:latin typeface="+mn-ea"/>
                </a:endParaRPr>
              </a:p>
              <a:p>
                <a:pPr lvl="1"/>
                <a14:m>
                  <m:oMath xmlns:m="http://schemas.openxmlformats.org/officeDocument/2006/math">
                    <m:r>
                      <a:rPr kumimoji="1" lang="en-US" altLang="ja-JP" b="0" i="1" smtClean="0">
                        <a:solidFill>
                          <a:srgbClr val="0432FF"/>
                        </a:solidFill>
                        <a:latin typeface="Cambria Math" panose="02040503050406030204" pitchFamily="18" charset="0"/>
                      </a:rPr>
                      <m:t>𝜔</m:t>
                    </m:r>
                  </m:oMath>
                </a14:m>
                <a:r>
                  <a:rPr kumimoji="1" lang="ja-JP" altLang="en-US">
                    <a:latin typeface="+mn-ea"/>
                  </a:rPr>
                  <a:t>：</a:t>
                </a:r>
                <a:r>
                  <a:rPr kumimoji="1" lang="en-US" altLang="ja-JP" dirty="0">
                    <a:latin typeface="+mn-ea"/>
                  </a:rPr>
                  <a:t>number of positive posts</a:t>
                </a:r>
              </a:p>
              <a:p>
                <a:pPr lvl="1"/>
                <a14:m>
                  <m:oMath xmlns:m="http://schemas.openxmlformats.org/officeDocument/2006/math">
                    <m:r>
                      <a:rPr kumimoji="1" lang="en-US" altLang="ja-JP" b="0" i="1" smtClean="0">
                        <a:solidFill>
                          <a:srgbClr val="FF0000"/>
                        </a:solidFill>
                        <a:latin typeface="Cambria Math" panose="02040503050406030204" pitchFamily="18" charset="0"/>
                      </a:rPr>
                      <m:t>𝜓</m:t>
                    </m:r>
                  </m:oMath>
                </a14:m>
                <a:r>
                  <a:rPr kumimoji="1" lang="ja-JP" altLang="en-US">
                    <a:latin typeface="+mn-ea"/>
                  </a:rPr>
                  <a:t>：</a:t>
                </a:r>
                <a:r>
                  <a:rPr kumimoji="1" lang="en-US" altLang="ja-JP" dirty="0">
                    <a:latin typeface="+mn-ea"/>
                  </a:rPr>
                  <a:t>number of negative posts</a:t>
                </a:r>
              </a:p>
              <a:p>
                <a:pPr lvl="1"/>
                <a14:m>
                  <m:oMath xmlns:m="http://schemas.openxmlformats.org/officeDocument/2006/math">
                    <m:r>
                      <a:rPr kumimoji="1" lang="en-US" altLang="ja-JP" b="0" i="1" smtClean="0">
                        <a:solidFill>
                          <a:srgbClr val="7030A0"/>
                        </a:solidFill>
                        <a:latin typeface="Cambria Math" panose="02040503050406030204" pitchFamily="18" charset="0"/>
                      </a:rPr>
                      <m:t>𝜙</m:t>
                    </m:r>
                  </m:oMath>
                </a14:m>
                <a:r>
                  <a:rPr kumimoji="1" lang="ja-JP" altLang="en-US">
                    <a:latin typeface="+mn-ea"/>
                  </a:rPr>
                  <a:t>：</a:t>
                </a:r>
                <a:r>
                  <a:rPr kumimoji="1" lang="en-US" altLang="ja-JP" dirty="0">
                    <a:latin typeface="+mn-ea"/>
                  </a:rPr>
                  <a:t>number of all posts excluding neutral</a:t>
                </a:r>
              </a:p>
              <a:p>
                <a:pPr lvl="1"/>
                <a:endParaRPr kumimoji="1" lang="en-US" altLang="ja-JP" dirty="0">
                  <a:latin typeface="+mn-ea"/>
                </a:endParaRPr>
              </a:p>
              <a:p>
                <a:r>
                  <a:rPr kumimoji="1" lang="en-US" altLang="ja-JP" dirty="0">
                    <a:latin typeface="+mn-ea"/>
                  </a:rPr>
                  <a:t>When </a:t>
                </a:r>
                <a14:m>
                  <m:oMath xmlns:m="http://schemas.openxmlformats.org/officeDocument/2006/math">
                    <m:r>
                      <a:rPr kumimoji="1" lang="en-US" altLang="ja-JP" b="0" i="1" smtClean="0">
                        <a:solidFill>
                          <a:srgbClr val="0432FF"/>
                        </a:solidFill>
                        <a:latin typeface="Cambria Math" panose="02040503050406030204" pitchFamily="18" charset="0"/>
                      </a:rPr>
                      <m:t>𝜔</m:t>
                    </m:r>
                    <m:r>
                      <a:rPr kumimoji="1" lang="en-US" altLang="ja-JP" b="0" i="1" smtClean="0">
                        <a:solidFill>
                          <a:schemeClr val="tx1"/>
                        </a:solidFill>
                        <a:latin typeface="Cambria Math" panose="02040503050406030204" pitchFamily="18" charset="0"/>
                      </a:rPr>
                      <m:t>&gt;</m:t>
                    </m:r>
                    <m:r>
                      <a:rPr kumimoji="1" lang="en-US" altLang="ja-JP" i="1">
                        <a:solidFill>
                          <a:srgbClr val="FF0000"/>
                        </a:solidFill>
                        <a:latin typeface="Cambria Math" panose="02040503050406030204" pitchFamily="18" charset="0"/>
                      </a:rPr>
                      <m:t>𝜓</m:t>
                    </m:r>
                  </m:oMath>
                </a14:m>
                <a:r>
                  <a:rPr kumimoji="1" lang="en-US" altLang="ja-JP" dirty="0">
                    <a:latin typeface="+mn-ea"/>
                  </a:rPr>
                  <a:t>, the score becomes a </a:t>
                </a:r>
                <a:r>
                  <a:rPr kumimoji="1" lang="en-US" altLang="ja-JP" dirty="0">
                    <a:solidFill>
                      <a:srgbClr val="0432FF"/>
                    </a:solidFill>
                    <a:latin typeface="+mn-ea"/>
                  </a:rPr>
                  <a:t>plus</a:t>
                </a:r>
                <a:r>
                  <a:rPr kumimoji="1" lang="en-US" altLang="ja-JP" dirty="0">
                    <a:latin typeface="+mn-ea"/>
                  </a:rPr>
                  <a:t> number.</a:t>
                </a:r>
              </a:p>
              <a:p>
                <a:r>
                  <a:rPr kumimoji="1" lang="en-US" altLang="ja-JP" dirty="0">
                    <a:latin typeface="+mn-ea"/>
                  </a:rPr>
                  <a:t>When </a:t>
                </a:r>
                <a14:m>
                  <m:oMath xmlns:m="http://schemas.openxmlformats.org/officeDocument/2006/math">
                    <m:r>
                      <a:rPr kumimoji="1" lang="en-US" altLang="ja-JP" b="0" i="1" smtClean="0">
                        <a:solidFill>
                          <a:srgbClr val="0432FF"/>
                        </a:solidFill>
                        <a:latin typeface="Cambria Math" panose="02040503050406030204" pitchFamily="18" charset="0"/>
                      </a:rPr>
                      <m:t>𝜔</m:t>
                    </m:r>
                    <m:r>
                      <a:rPr kumimoji="1" lang="en-US" altLang="ja-JP" b="0" i="1" smtClean="0">
                        <a:solidFill>
                          <a:schemeClr val="tx1"/>
                        </a:solidFill>
                        <a:latin typeface="Cambria Math" panose="02040503050406030204" pitchFamily="18" charset="0"/>
                      </a:rPr>
                      <m:t>&lt;</m:t>
                    </m:r>
                    <m:r>
                      <a:rPr kumimoji="1" lang="en-US" altLang="ja-JP" i="1">
                        <a:solidFill>
                          <a:srgbClr val="FF0000"/>
                        </a:solidFill>
                        <a:latin typeface="Cambria Math" panose="02040503050406030204" pitchFamily="18" charset="0"/>
                      </a:rPr>
                      <m:t>𝜓</m:t>
                    </m:r>
                  </m:oMath>
                </a14:m>
                <a:r>
                  <a:rPr kumimoji="1" lang="en-US" altLang="ja-JP" dirty="0">
                    <a:latin typeface="+mn-ea"/>
                  </a:rPr>
                  <a:t>, the score becomes a </a:t>
                </a:r>
                <a:r>
                  <a:rPr kumimoji="1" lang="en-US" altLang="ja-JP" dirty="0">
                    <a:solidFill>
                      <a:srgbClr val="FF0000"/>
                    </a:solidFill>
                    <a:latin typeface="+mn-ea"/>
                  </a:rPr>
                  <a:t>minus</a:t>
                </a:r>
                <a:r>
                  <a:rPr kumimoji="1" lang="en-US" altLang="ja-JP" dirty="0">
                    <a:latin typeface="+mn-ea"/>
                  </a:rPr>
                  <a:t> number.</a:t>
                </a:r>
              </a:p>
              <a:p>
                <a:r>
                  <a:rPr kumimoji="1" lang="en-US" altLang="ja-JP" dirty="0">
                    <a:latin typeface="+mn-ea"/>
                  </a:rPr>
                  <a:t>Greater media coverage impacts absolute value of the score.</a:t>
                </a:r>
              </a:p>
            </p:txBody>
          </p:sp>
        </mc:Choice>
        <mc:Fallback>
          <p:sp>
            <p:nvSpPr>
              <p:cNvPr id="3" name="Content Placeholder 2">
                <a:extLst>
                  <a:ext uri="{FF2B5EF4-FFF2-40B4-BE49-F238E27FC236}">
                    <a16:creationId xmlns:a16="http://schemas.microsoft.com/office/drawing/2014/main" id="{148A44DA-407A-2C9B-64CC-925A15A6D5E3}"/>
                  </a:ext>
                </a:extLst>
              </p:cNvPr>
              <p:cNvSpPr>
                <a:spLocks noGrp="1" noRot="1" noChangeAspect="1" noMove="1" noResize="1" noEditPoints="1" noAdjustHandles="1" noChangeArrowheads="1" noChangeShapeType="1" noTextEdit="1"/>
              </p:cNvSpPr>
              <p:nvPr>
                <p:ph idx="1"/>
              </p:nvPr>
            </p:nvSpPr>
            <p:spPr>
              <a:blipFill>
                <a:blip r:embed="rId3"/>
                <a:stretch>
                  <a:fillRect l="-724" t="-3198"/>
                </a:stretch>
              </a:blipFill>
            </p:spPr>
            <p:txBody>
              <a:bodyPr/>
              <a:lstStyle/>
              <a:p>
                <a:r>
                  <a:rPr lang="ja-JP" altLang="en-US">
                    <a:noFill/>
                  </a:rPr>
                  <a:t> </a:t>
                </a:r>
              </a:p>
            </p:txBody>
          </p:sp>
        </mc:Fallback>
      </mc:AlternateContent>
      <p:sp>
        <p:nvSpPr>
          <p:cNvPr id="5" name="Slide Number Placeholder 4">
            <a:extLst>
              <a:ext uri="{FF2B5EF4-FFF2-40B4-BE49-F238E27FC236}">
                <a16:creationId xmlns:a16="http://schemas.microsoft.com/office/drawing/2014/main" id="{A4AE0EA1-2CD8-7289-B706-0791588389A7}"/>
              </a:ext>
            </a:extLst>
          </p:cNvPr>
          <p:cNvSpPr>
            <a:spLocks noGrp="1"/>
          </p:cNvSpPr>
          <p:nvPr>
            <p:ph type="sldNum" sz="quarter" idx="12"/>
          </p:nvPr>
        </p:nvSpPr>
        <p:spPr/>
        <p:txBody>
          <a:bodyPr/>
          <a:lstStyle/>
          <a:p>
            <a:fld id="{6E796B70-2EF1-4991-9022-6C7BE8324475}" type="slidenum">
              <a:rPr lang="en-US" smtClean="0"/>
              <a:t>8</a:t>
            </a:fld>
            <a:endParaRPr lang="en-US" dirty="0"/>
          </a:p>
        </p:txBody>
      </p:sp>
      <p:sp>
        <p:nvSpPr>
          <p:cNvPr id="6" name="Rectangle: Rounded Corners 5">
            <a:extLst>
              <a:ext uri="{FF2B5EF4-FFF2-40B4-BE49-F238E27FC236}">
                <a16:creationId xmlns:a16="http://schemas.microsoft.com/office/drawing/2014/main" id="{13C2336E-6F9D-D0DA-10BB-173D385F66D0}"/>
              </a:ext>
            </a:extLst>
          </p:cNvPr>
          <p:cNvSpPr/>
          <p:nvPr/>
        </p:nvSpPr>
        <p:spPr>
          <a:xfrm>
            <a:off x="338137" y="1507414"/>
            <a:ext cx="11515726" cy="80086"/>
          </a:xfrm>
          <a:prstGeom prst="roundRect">
            <a:avLst>
              <a:gd name="adj" fmla="val 5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16FBA2E3-A075-6208-0F4F-D620DF25E6A7}"/>
              </a:ext>
            </a:extLst>
          </p:cNvPr>
          <p:cNvSpPr txBox="1"/>
          <p:nvPr/>
        </p:nvSpPr>
        <p:spPr>
          <a:xfrm>
            <a:off x="1589809" y="6215062"/>
            <a:ext cx="9504913" cy="646331"/>
          </a:xfrm>
          <a:prstGeom prst="rect">
            <a:avLst/>
          </a:prstGeom>
          <a:noFill/>
        </p:spPr>
        <p:txBody>
          <a:bodyPr wrap="square">
            <a:spAutoFit/>
          </a:bodyPr>
          <a:lstStyle/>
          <a:p>
            <a:pPr marL="363538" lvl="1">
              <a:buNone/>
            </a:pPr>
            <a:r>
              <a:rPr kumimoji="1" lang="en-US" altLang="ja-JP" dirty="0">
                <a:latin typeface="+mn-ea"/>
              </a:rPr>
              <a:t>[2] </a:t>
            </a:r>
            <a:r>
              <a:rPr kumimoji="1" lang="en-US" altLang="ja-JP" dirty="0" err="1">
                <a:latin typeface="+mn-ea"/>
              </a:rPr>
              <a:t>Bovafiz</a:t>
            </a:r>
            <a:r>
              <a:rPr kumimoji="1" lang="en-US" altLang="ja-JP" dirty="0">
                <a:latin typeface="+mn-ea"/>
              </a:rPr>
              <a:t>, M.: Leveraging AI and Sentiment Analysis for Forecasting Election Outcomes in Mauritius, arXiv preprint arXiv:2410.20859 (2024)</a:t>
            </a:r>
          </a:p>
        </p:txBody>
      </p:sp>
    </p:spTree>
    <p:extLst>
      <p:ext uri="{BB962C8B-B14F-4D97-AF65-F5344CB8AC3E}">
        <p14:creationId xmlns:p14="http://schemas.microsoft.com/office/powerpoint/2010/main" val="3550797752"/>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2007 - 2010">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20611</TotalTime>
  <Words>3986</Words>
  <Application>Microsoft Macintosh PowerPoint</Application>
  <PresentationFormat>ワイド画面</PresentationFormat>
  <Paragraphs>773</Paragraphs>
  <Slides>44</Slides>
  <Notes>42</Notes>
  <HiddenSlides>3</HiddenSlides>
  <MMClips>0</MMClips>
  <ScaleCrop>false</ScaleCrop>
  <HeadingPairs>
    <vt:vector size="6" baseType="variant">
      <vt:variant>
        <vt:lpstr>使用されているフォント</vt:lpstr>
      </vt:variant>
      <vt:variant>
        <vt:i4>10</vt:i4>
      </vt:variant>
      <vt:variant>
        <vt:lpstr>テーマ</vt:lpstr>
      </vt:variant>
      <vt:variant>
        <vt:i4>1</vt:i4>
      </vt:variant>
      <vt:variant>
        <vt:lpstr>スライド タイトル</vt:lpstr>
      </vt:variant>
      <vt:variant>
        <vt:i4>44</vt:i4>
      </vt:variant>
    </vt:vector>
  </HeadingPairs>
  <TitlesOfParts>
    <vt:vector size="55" baseType="lpstr">
      <vt:lpstr>HaranoAjiMincho-Regular-Identity-H</vt:lpstr>
      <vt:lpstr>Meiryo UI</vt:lpstr>
      <vt:lpstr>ＭＳ Ｐゴシック</vt:lpstr>
      <vt:lpstr>游ゴシック</vt:lpstr>
      <vt:lpstr>游ゴシック Light</vt:lpstr>
      <vt:lpstr>Aptos</vt:lpstr>
      <vt:lpstr>Arial</vt:lpstr>
      <vt:lpstr>Calibri</vt:lpstr>
      <vt:lpstr>Cambria Math</vt:lpstr>
      <vt:lpstr>Wingdings</vt:lpstr>
      <vt:lpstr>1_Office Theme</vt:lpstr>
      <vt:lpstr>Time Series Sentiment Analysis of YouTube Videos in the 2024 Indonesian Presidential Election</vt:lpstr>
      <vt:lpstr>Background and Objectives</vt:lpstr>
      <vt:lpstr>The 2024 Indonesian Presidential Election</vt:lpstr>
      <vt:lpstr>Video Data</vt:lpstr>
      <vt:lpstr>Video Classification</vt:lpstr>
      <vt:lpstr>Evaluation of Second Stage Classification</vt:lpstr>
      <vt:lpstr>Sentiment Analysis</vt:lpstr>
      <vt:lpstr>Sentiment Analysis Evaluation</vt:lpstr>
      <vt:lpstr>Sentiment Impact Score (SIS)　[2]</vt:lpstr>
      <vt:lpstr>The Cumulative Number of Videos of Published Third-Party Videos</vt:lpstr>
      <vt:lpstr>SIS based on the Cumulative Number of Published Third-Party Video</vt:lpstr>
      <vt:lpstr>Conclusion</vt:lpstr>
      <vt:lpstr>PowerPoint プレゼンテーション</vt:lpstr>
      <vt:lpstr>Video Classification Result</vt:lpstr>
      <vt:lpstr>累積投稿数に 対する SIS の 経時変化  「第三者」</vt:lpstr>
      <vt:lpstr>まとめ</vt:lpstr>
      <vt:lpstr>PowerPoint プレゼンテーション</vt:lpstr>
      <vt:lpstr>動画の分類</vt:lpstr>
      <vt:lpstr>YouTube チャンネル名によるラベル付け</vt:lpstr>
      <vt:lpstr>学習データセット</vt:lpstr>
      <vt:lpstr>動画分類の評価</vt:lpstr>
      <vt:lpstr>センチメント分析　評価データセット</vt:lpstr>
      <vt:lpstr>センチメント分析　全動画の分析結果</vt:lpstr>
      <vt:lpstr>大統領候補者ごとのセンチメント分析結果</vt:lpstr>
      <vt:lpstr>累積投稿数に 対する SIS の 経時変化  「第三者」</vt:lpstr>
      <vt:lpstr>累積投稿数に 対する SIS の 経時変化  「全体」</vt:lpstr>
      <vt:lpstr>累積投稿数に 対する SIS の 経時変化  「ニュース」</vt:lpstr>
      <vt:lpstr>一時的投稿数に対する SIS の 経時変化  「全体」</vt:lpstr>
      <vt:lpstr>一時的投稿数に対する SIS の 経時変化  「ニュース」</vt:lpstr>
      <vt:lpstr>一時的投稿数に対する SIS の 経時変化  「第三者」</vt:lpstr>
      <vt:lpstr>評価データセット</vt:lpstr>
      <vt:lpstr>検索キーワードでグループ化された動画数</vt:lpstr>
      <vt:lpstr>動画分類の評価</vt:lpstr>
      <vt:lpstr>動画分類の誤り分析</vt:lpstr>
      <vt:lpstr>ニュースについて</vt:lpstr>
      <vt:lpstr>ニュースについて</vt:lpstr>
      <vt:lpstr>評価結果について</vt:lpstr>
      <vt:lpstr>残りの29件「第三者の動画」について</vt:lpstr>
      <vt:lpstr>同じチャンネルの動画について</vt:lpstr>
      <vt:lpstr>同じチャンネルの動画について</vt:lpstr>
      <vt:lpstr>センチメント分析データセット</vt:lpstr>
      <vt:lpstr>SmSAタスクでセンチメント分析モデル評価</vt:lpstr>
      <vt:lpstr>TikTok データの調査</vt:lpstr>
      <vt:lpstr>TikTok データの調査</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Zaidan Yahya</dc:creator>
  <cp:lastModifiedBy>秋葉 友良</cp:lastModifiedBy>
  <cp:revision>695</cp:revision>
  <cp:lastPrinted>2025-09-20T08:07:18Z</cp:lastPrinted>
  <dcterms:created xsi:type="dcterms:W3CDTF">2024-07-07T16:42:34Z</dcterms:created>
  <dcterms:modified xsi:type="dcterms:W3CDTF">2025-09-20T08:07:40Z</dcterms:modified>
</cp:coreProperties>
</file>

<file path=docProps/thumbnail.jpeg>
</file>